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70" r:id="rId9"/>
    <p:sldId id="272" r:id="rId10"/>
    <p:sldId id="264" r:id="rId11"/>
    <p:sldId id="268" r:id="rId12"/>
    <p:sldId id="269" r:id="rId13"/>
    <p:sldId id="273" r:id="rId14"/>
    <p:sldId id="274" r:id="rId15"/>
    <p:sldId id="276" r:id="rId16"/>
    <p:sldId id="277" r:id="rId17"/>
    <p:sldId id="265" r:id="rId18"/>
    <p:sldId id="267" r:id="rId19"/>
    <p:sldId id="275" r:id="rId20"/>
    <p:sldId id="25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990" y="-5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pt-BR"/>
              <a:t>Clique para editar o título Mestre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pt-BR"/>
              <a:t>Clique para editar o título Mestre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a:t>Clique para editar o título Mestre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pt-BR"/>
              <a:t>Clique para editar o título Mestre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pt-BR"/>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pt-BR"/>
              <a:t>Clique para editar o título Mestre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pt-BR"/>
              <a:t>Clique para editar o título Mestre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61BEF0D-F0BB-DE4B-95CE-6DB70DBA9567}" type="datetimeFigureOut">
              <a:rPr lang="en-US" dirty="0"/>
              <a:pPr/>
              <a:t>5/6/2025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5/6/2025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547D3BD-90CE-4036-A5AA-317A7E63510A}"/>
              </a:ext>
            </a:extLst>
          </p:cNvPr>
          <p:cNvSpPr>
            <a:spLocks noGrp="1"/>
          </p:cNvSpPr>
          <p:nvPr>
            <p:ph type="ctrTitle"/>
          </p:nvPr>
        </p:nvSpPr>
        <p:spPr/>
        <p:txBody>
          <a:bodyPr/>
          <a:lstStyle/>
          <a:p>
            <a:r>
              <a:rPr lang="pt-BR" dirty="0"/>
              <a:t>Portifólio de Apresentação</a:t>
            </a:r>
          </a:p>
        </p:txBody>
      </p:sp>
      <p:sp>
        <p:nvSpPr>
          <p:cNvPr id="3" name="Subtítulo 2">
            <a:extLst>
              <a:ext uri="{FF2B5EF4-FFF2-40B4-BE49-F238E27FC236}">
                <a16:creationId xmlns="" xmlns:a16="http://schemas.microsoft.com/office/drawing/2014/main" id="{30ADBB83-646A-4A7F-85ED-AAA8BE74F89F}"/>
              </a:ext>
            </a:extLst>
          </p:cNvPr>
          <p:cNvSpPr>
            <a:spLocks noGrp="1"/>
          </p:cNvSpPr>
          <p:nvPr>
            <p:ph type="subTitle" idx="1"/>
          </p:nvPr>
        </p:nvSpPr>
        <p:spPr/>
        <p:txBody>
          <a:bodyPr/>
          <a:lstStyle/>
          <a:p>
            <a:r>
              <a:rPr lang="pt-BR" dirty="0"/>
              <a:t>Alguns trabalhos desenvolvidos em Ferramentas como Tableau, Power BI, </a:t>
            </a:r>
            <a:r>
              <a:rPr lang="pt-BR" dirty="0" err="1" smtClean="0"/>
              <a:t>Qliksense</a:t>
            </a:r>
            <a:r>
              <a:rPr lang="pt-BR" dirty="0" smtClean="0"/>
              <a:t>, </a:t>
            </a:r>
            <a:r>
              <a:rPr lang="pt-BR" dirty="0" err="1" smtClean="0"/>
              <a:t>DataStudio</a:t>
            </a:r>
            <a:r>
              <a:rPr lang="pt-BR" dirty="0" smtClean="0"/>
              <a:t>, </a:t>
            </a:r>
            <a:r>
              <a:rPr lang="pt-BR" dirty="0" err="1" smtClean="0"/>
              <a:t>Dbearver</a:t>
            </a:r>
            <a:r>
              <a:rPr lang="pt-BR" dirty="0"/>
              <a:t>, SQL Server, Excel, Access, entre outras.</a:t>
            </a:r>
          </a:p>
        </p:txBody>
      </p:sp>
    </p:spTree>
    <p:extLst>
      <p:ext uri="{BB962C8B-B14F-4D97-AF65-F5344CB8AC3E}">
        <p14:creationId xmlns:p14="http://schemas.microsoft.com/office/powerpoint/2010/main" val="80820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 xmlns:a16="http://schemas.microsoft.com/office/drawing/2014/main" id="{913E0389-1A94-467B-BEC4-96B826CC30A3}"/>
              </a:ext>
            </a:extLst>
          </p:cNvPr>
          <p:cNvSpPr txBox="1"/>
          <p:nvPr/>
        </p:nvSpPr>
        <p:spPr>
          <a:xfrm>
            <a:off x="1790700" y="4721779"/>
            <a:ext cx="4191000" cy="2123658"/>
          </a:xfrm>
          <a:prstGeom prst="rect">
            <a:avLst/>
          </a:prstGeom>
          <a:noFill/>
        </p:spPr>
        <p:txBody>
          <a:bodyPr wrap="square">
            <a:spAutoFit/>
          </a:bodyPr>
          <a:lstStyle/>
          <a:p>
            <a:pPr algn="just"/>
            <a:r>
              <a:rPr lang="pt-BR" sz="1200" dirty="0">
                <a:latin typeface="Open Sans" panose="020B0606030504020204" pitchFamily="34" charset="0"/>
              </a:rPr>
              <a:t>Um banco de dados relacional é um conjunto de tabelas relacionadas entre si gerenciadas </a:t>
            </a:r>
            <a:r>
              <a:rPr lang="pt-BR" sz="1200" dirty="0" err="1">
                <a:latin typeface="Open Sans" panose="020B0606030504020204" pitchFamily="34" charset="0"/>
              </a:rPr>
              <a:t>pos</a:t>
            </a:r>
            <a:r>
              <a:rPr lang="pt-BR" sz="1200" dirty="0">
                <a:latin typeface="Open Sans" panose="020B0606030504020204" pitchFamily="34" charset="0"/>
              </a:rPr>
              <a:t> um SGBD (Sistema Gerenciador de Banco de Dados), que utilizada, por padrão, a linguagem SQL (</a:t>
            </a:r>
            <a:r>
              <a:rPr lang="pt-BR" sz="1200" dirty="0" err="1">
                <a:latin typeface="Open Sans" panose="020B0606030504020204" pitchFamily="34" charset="0"/>
              </a:rPr>
              <a:t>Structured</a:t>
            </a:r>
            <a:r>
              <a:rPr lang="pt-BR" sz="1200" dirty="0">
                <a:latin typeface="Open Sans" panose="020B0606030504020204" pitchFamily="34" charset="0"/>
              </a:rPr>
              <a:t> Query </a:t>
            </a:r>
            <a:r>
              <a:rPr lang="pt-BR" sz="1200" dirty="0" err="1">
                <a:latin typeface="Open Sans" panose="020B0606030504020204" pitchFamily="34" charset="0"/>
              </a:rPr>
              <a:t>Language</a:t>
            </a:r>
            <a:r>
              <a:rPr lang="pt-BR" sz="1200" dirty="0">
                <a:latin typeface="Open Sans" panose="020B0606030504020204" pitchFamily="34" charset="0"/>
              </a:rPr>
              <a:t>  linguagem de Consulta estruturada). Nele a manipulação dos dados pode ser feita sem necessidade do uso ou criação de programas gerados por alguma linguagem de programação, embora seja comum, em um sistema, a geração de tais programas para atendimento a necessidades específicas dos usuários e criação de interfaces mais amigáveis.</a:t>
            </a:r>
          </a:p>
        </p:txBody>
      </p:sp>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2246769"/>
          </a:xfrm>
          <a:prstGeom prst="rect">
            <a:avLst/>
          </a:prstGeom>
          <a:noFill/>
        </p:spPr>
        <p:txBody>
          <a:bodyPr wrap="square">
            <a:spAutoFit/>
          </a:bodyPr>
          <a:lstStyle/>
          <a:p>
            <a:pPr algn="just"/>
            <a:r>
              <a:rPr lang="pt-BR" sz="1400" dirty="0">
                <a:latin typeface="Open Sans" panose="020B0606030504020204" pitchFamily="34" charset="0"/>
              </a:rPr>
              <a:t>Tipos de relacionamento em um banco de dados relacional. Uma relação funciona fazendo a correspondência entre dados em colunas de chaves, geralmente colunas (ou campos) que têm o mesmo nome em ambas as tabelas. Na maioria dos casos, a relação conecta a chave primária ou a coluna de identificador exclusivo para cada linha de uma tabela a um campo em outra tabela.</a:t>
            </a:r>
          </a:p>
        </p:txBody>
      </p:sp>
      <p:pic>
        <p:nvPicPr>
          <p:cNvPr id="20" name="Picture 2">
            <a:extLst>
              <a:ext uri="{FF2B5EF4-FFF2-40B4-BE49-F238E27FC236}">
                <a16:creationId xmlns="" xmlns:a16="http://schemas.microsoft.com/office/drawing/2014/main" id="{B9CB2F77-CDC9-4C82-92F6-66B7825A0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421" y="167054"/>
            <a:ext cx="5965213" cy="30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m 2">
            <a:extLst>
              <a:ext uri="{FF2B5EF4-FFF2-40B4-BE49-F238E27FC236}">
                <a16:creationId xmlns="" xmlns:a16="http://schemas.microsoft.com/office/drawing/2014/main" id="{94C82FB8-468E-4A54-B8C5-154A9C580579}"/>
              </a:ext>
            </a:extLst>
          </p:cNvPr>
          <p:cNvPicPr>
            <a:picLocks noChangeAspect="1"/>
          </p:cNvPicPr>
          <p:nvPr/>
        </p:nvPicPr>
        <p:blipFill>
          <a:blip r:embed="rId3"/>
          <a:stretch>
            <a:fillRect/>
          </a:stretch>
        </p:blipFill>
        <p:spPr>
          <a:xfrm>
            <a:off x="6319359" y="3609975"/>
            <a:ext cx="5780842" cy="3067200"/>
          </a:xfrm>
          <a:prstGeom prst="rect">
            <a:avLst/>
          </a:prstGeom>
        </p:spPr>
      </p:pic>
    </p:spTree>
    <p:extLst>
      <p:ext uri="{BB962C8B-B14F-4D97-AF65-F5344CB8AC3E}">
        <p14:creationId xmlns:p14="http://schemas.microsoft.com/office/powerpoint/2010/main" val="314704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 xmlns:a16="http://schemas.microsoft.com/office/drawing/2014/main" id="{913E0389-1A94-467B-BEC4-96B826CC30A3}"/>
              </a:ext>
            </a:extLst>
          </p:cNvPr>
          <p:cNvSpPr txBox="1"/>
          <p:nvPr/>
        </p:nvSpPr>
        <p:spPr>
          <a:xfrm>
            <a:off x="1765135" y="3784642"/>
            <a:ext cx="4191000" cy="461665"/>
          </a:xfrm>
          <a:prstGeom prst="rect">
            <a:avLst/>
          </a:prstGeom>
          <a:noFill/>
        </p:spPr>
        <p:txBody>
          <a:bodyPr wrap="square">
            <a:spAutoFit/>
          </a:bodyPr>
          <a:lstStyle/>
          <a:p>
            <a:pPr algn="just"/>
            <a:r>
              <a:rPr lang="pt-BR" sz="1200" dirty="0">
                <a:latin typeface="Open Sans" panose="020B0606030504020204" pitchFamily="34" charset="0"/>
              </a:rPr>
              <a:t>Para desenvolver alguns dashboard para Claro foram utilizados linguagem em VBA e SQL.</a:t>
            </a:r>
          </a:p>
        </p:txBody>
      </p:sp>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523220"/>
          </a:xfrm>
          <a:prstGeom prst="rect">
            <a:avLst/>
          </a:prstGeom>
          <a:noFill/>
        </p:spPr>
        <p:txBody>
          <a:bodyPr wrap="square">
            <a:spAutoFit/>
          </a:bodyPr>
          <a:lstStyle/>
          <a:p>
            <a:pPr algn="just"/>
            <a:r>
              <a:rPr lang="pt-BR" sz="1400" dirty="0">
                <a:latin typeface="Open Sans" panose="020B0606030504020204" pitchFamily="34" charset="0"/>
              </a:rPr>
              <a:t>Desenvolvimento de </a:t>
            </a:r>
            <a:r>
              <a:rPr lang="pt-BR" sz="1400" dirty="0" err="1">
                <a:latin typeface="Open Sans" panose="020B0606030504020204" pitchFamily="34" charset="0"/>
              </a:rPr>
              <a:t>Dashaboard</a:t>
            </a:r>
            <a:r>
              <a:rPr lang="pt-BR" sz="1400" dirty="0">
                <a:latin typeface="Open Sans" panose="020B0606030504020204" pitchFamily="34" charset="0"/>
              </a:rPr>
              <a:t> em </a:t>
            </a:r>
            <a:r>
              <a:rPr lang="pt-BR" sz="1400" dirty="0" err="1">
                <a:latin typeface="Open Sans" panose="020B0606030504020204" pitchFamily="34" charset="0"/>
              </a:rPr>
              <a:t>excel</a:t>
            </a:r>
            <a:r>
              <a:rPr lang="pt-BR" sz="1400" dirty="0">
                <a:latin typeface="Open Sans" panose="020B0606030504020204" pitchFamily="34" charset="0"/>
              </a:rPr>
              <a:t> para Claro .</a:t>
            </a:r>
          </a:p>
        </p:txBody>
      </p:sp>
      <p:pic>
        <p:nvPicPr>
          <p:cNvPr id="22" name="Picture 2">
            <a:extLst>
              <a:ext uri="{FF2B5EF4-FFF2-40B4-BE49-F238E27FC236}">
                <a16:creationId xmlns="" xmlns:a16="http://schemas.microsoft.com/office/drawing/2014/main" id="{50A1439A-EEC6-422C-B539-851FE48C5962}"/>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r="8754" b="8333"/>
          <a:stretch/>
        </p:blipFill>
        <p:spPr bwMode="auto">
          <a:xfrm>
            <a:off x="1792700" y="196544"/>
            <a:ext cx="5430453" cy="306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a:extLst>
              <a:ext uri="{FF2B5EF4-FFF2-40B4-BE49-F238E27FC236}">
                <a16:creationId xmlns="" xmlns:a16="http://schemas.microsoft.com/office/drawing/2014/main" id="{E9253320-0220-498C-B7E2-5EDA20E55F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1" t="24180" r="16243" b="6249"/>
          <a:stretch/>
        </p:blipFill>
        <p:spPr bwMode="auto">
          <a:xfrm>
            <a:off x="6327470" y="3594257"/>
            <a:ext cx="5632012" cy="306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
            <a:extLst>
              <a:ext uri="{FF2B5EF4-FFF2-40B4-BE49-F238E27FC236}">
                <a16:creationId xmlns="" xmlns:a16="http://schemas.microsoft.com/office/drawing/2014/main" id="{429C0C53-2F85-461A-A658-6D8E9AB96626}"/>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b="5891"/>
          <a:stretch/>
        </p:blipFill>
        <p:spPr bwMode="auto">
          <a:xfrm>
            <a:off x="1816266" y="4315487"/>
            <a:ext cx="4433864" cy="23459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3270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 xmlns:a16="http://schemas.microsoft.com/office/drawing/2014/main" id="{913E0389-1A94-467B-BEC4-96B826CC30A3}"/>
              </a:ext>
            </a:extLst>
          </p:cNvPr>
          <p:cNvSpPr txBox="1"/>
          <p:nvPr/>
        </p:nvSpPr>
        <p:spPr>
          <a:xfrm>
            <a:off x="1765135" y="3784642"/>
            <a:ext cx="4191000" cy="1015663"/>
          </a:xfrm>
          <a:prstGeom prst="rect">
            <a:avLst/>
          </a:prstGeom>
          <a:noFill/>
        </p:spPr>
        <p:txBody>
          <a:bodyPr wrap="square">
            <a:spAutoFit/>
          </a:bodyPr>
          <a:lstStyle/>
          <a:p>
            <a:pPr algn="just"/>
            <a:r>
              <a:rPr lang="pt-BR" sz="1200" dirty="0">
                <a:latin typeface="Open Sans" panose="020B0606030504020204" pitchFamily="34" charset="0"/>
              </a:rPr>
              <a:t>Uma dashboard é um tipo de interface gráfica com o usuário que geralmente apresenta painéis de visualizações gráficas por vez de vários indicadores-chave de desempenho pertinentes a um objetivo ou meta de negócios específico.</a:t>
            </a:r>
          </a:p>
        </p:txBody>
      </p:sp>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1384995"/>
          </a:xfrm>
          <a:prstGeom prst="rect">
            <a:avLst/>
          </a:prstGeom>
          <a:noFill/>
        </p:spPr>
        <p:txBody>
          <a:bodyPr wrap="square">
            <a:spAutoFit/>
          </a:bodyPr>
          <a:lstStyle/>
          <a:p>
            <a:pPr algn="just"/>
            <a:r>
              <a:rPr lang="pt-BR" sz="1400" dirty="0">
                <a:latin typeface="Open Sans" panose="020B0606030504020204" pitchFamily="34" charset="0"/>
              </a:rPr>
              <a:t>Muitas vezes não é necessário usar um programa tão potente quanto ao Power BI se os dados já estão todos em uma planilha bem organizada do Excel. Nesse caso um dashboard pode dar conta da função tranquilamente.</a:t>
            </a:r>
          </a:p>
        </p:txBody>
      </p:sp>
      <p:pic>
        <p:nvPicPr>
          <p:cNvPr id="18" name="Picture 2">
            <a:extLst>
              <a:ext uri="{FF2B5EF4-FFF2-40B4-BE49-F238E27FC236}">
                <a16:creationId xmlns="" xmlns:a16="http://schemas.microsoft.com/office/drawing/2014/main" id="{F1B2EB28-DC6C-43DA-BF6C-0520C6F8C4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519" b="7787"/>
          <a:stretch/>
        </p:blipFill>
        <p:spPr bwMode="auto">
          <a:xfrm>
            <a:off x="1824839" y="180901"/>
            <a:ext cx="5234688" cy="306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a:extLst>
              <a:ext uri="{FF2B5EF4-FFF2-40B4-BE49-F238E27FC236}">
                <a16:creationId xmlns="" xmlns:a16="http://schemas.microsoft.com/office/drawing/2014/main" id="{AC52B81E-43F9-4FF2-837F-E49A6E2886A1}"/>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r="1497" b="7325"/>
          <a:stretch/>
        </p:blipFill>
        <p:spPr bwMode="auto">
          <a:xfrm>
            <a:off x="6329424" y="3903907"/>
            <a:ext cx="4320480" cy="22853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2095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954107"/>
          </a:xfrm>
          <a:prstGeom prst="rect">
            <a:avLst/>
          </a:prstGeom>
          <a:noFill/>
        </p:spPr>
        <p:txBody>
          <a:bodyPr wrap="square">
            <a:spAutoFit/>
          </a:bodyPr>
          <a:lstStyle/>
          <a:p>
            <a:pPr algn="just"/>
            <a:r>
              <a:rPr lang="pt-BR" sz="1400" dirty="0">
                <a:latin typeface="Open Sans" panose="020B0606030504020204" pitchFamily="34" charset="0"/>
              </a:rPr>
              <a:t>Desenvolver competências para a elaboração e publicação de dashboards interativos utilizando o Microsoft Power BI.</a:t>
            </a:r>
          </a:p>
        </p:txBody>
      </p:sp>
      <p:pic>
        <p:nvPicPr>
          <p:cNvPr id="1026" name="Imagem 1">
            <a:extLst>
              <a:ext uri="{FF2B5EF4-FFF2-40B4-BE49-F238E27FC236}">
                <a16:creationId xmlns="" xmlns:a16="http://schemas.microsoft.com/office/drawing/2014/main" id="{AE5C3619-0114-4337-9FEB-A42B14E32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83" y="200691"/>
            <a:ext cx="6072167" cy="30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Imagem 2">
            <a:extLst>
              <a:ext uri="{FF2B5EF4-FFF2-40B4-BE49-F238E27FC236}">
                <a16:creationId xmlns="" xmlns:a16="http://schemas.microsoft.com/office/drawing/2014/main" id="{A7957FBB-8F97-4CE9-8340-64CE6C714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128" y="3908998"/>
            <a:ext cx="431878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Imagem 3">
            <a:extLst>
              <a:ext uri="{FF2B5EF4-FFF2-40B4-BE49-F238E27FC236}">
                <a16:creationId xmlns="" xmlns:a16="http://schemas.microsoft.com/office/drawing/2014/main" id="{17256541-8D90-428F-B010-347DA0710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3279" y="3908998"/>
            <a:ext cx="4460606"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0503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 xmlns:a16="http://schemas.microsoft.com/office/drawing/2014/main" id="{0302166C-EA71-AC8C-E09A-39968BEF516B}"/>
              </a:ext>
            </a:extLst>
          </p:cNvPr>
          <p:cNvPicPr>
            <a:picLocks noChangeAspect="1"/>
          </p:cNvPicPr>
          <p:nvPr/>
        </p:nvPicPr>
        <p:blipFill>
          <a:blip r:embed="rId2"/>
          <a:stretch>
            <a:fillRect/>
          </a:stretch>
        </p:blipFill>
        <p:spPr>
          <a:xfrm>
            <a:off x="1853279" y="4036423"/>
            <a:ext cx="3308754" cy="2312126"/>
          </a:xfrm>
          <a:prstGeom prst="rect">
            <a:avLst/>
          </a:prstGeom>
        </p:spPr>
      </p:pic>
      <p:pic>
        <p:nvPicPr>
          <p:cNvPr id="3" name="Imagem 2">
            <a:extLst>
              <a:ext uri="{FF2B5EF4-FFF2-40B4-BE49-F238E27FC236}">
                <a16:creationId xmlns="" xmlns:a16="http://schemas.microsoft.com/office/drawing/2014/main" id="{B0C71ED0-3B4F-9EAC-B527-CD94D1D3D156}"/>
              </a:ext>
            </a:extLst>
          </p:cNvPr>
          <p:cNvPicPr>
            <a:picLocks noChangeAspect="1"/>
          </p:cNvPicPr>
          <p:nvPr/>
        </p:nvPicPr>
        <p:blipFill>
          <a:blip r:embed="rId3"/>
          <a:stretch>
            <a:fillRect/>
          </a:stretch>
        </p:blipFill>
        <p:spPr>
          <a:xfrm>
            <a:off x="1795483" y="200691"/>
            <a:ext cx="6072167" cy="3067200"/>
          </a:xfrm>
          <a:prstGeom prst="rect">
            <a:avLst/>
          </a:prstGeom>
        </p:spPr>
      </p:pic>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4193286" cy="4832092"/>
          </a:xfrm>
          <a:prstGeom prst="rect">
            <a:avLst/>
          </a:prstGeom>
          <a:noFill/>
        </p:spPr>
        <p:txBody>
          <a:bodyPr wrap="square">
            <a:spAutoFit/>
          </a:bodyPr>
          <a:lstStyle/>
          <a:p>
            <a:pPr algn="just"/>
            <a:r>
              <a:rPr lang="pt-BR" sz="1400" dirty="0">
                <a:latin typeface="Open Sans" panose="020B0606030504020204" pitchFamily="34" charset="0"/>
              </a:rPr>
              <a:t>Gestora de Análise de Dados (MIS/</a:t>
            </a:r>
            <a:r>
              <a:rPr lang="pt-BR" sz="1400" dirty="0" err="1">
                <a:latin typeface="Open Sans" panose="020B0606030504020204" pitchFamily="34" charset="0"/>
              </a:rPr>
              <a:t>Reports</a:t>
            </a:r>
            <a:r>
              <a:rPr lang="pt-BR" sz="1400" dirty="0">
                <a:latin typeface="Open Sans" panose="020B0606030504020204" pitchFamily="34" charset="0"/>
              </a:rPr>
              <a:t> / CPG).</a:t>
            </a:r>
          </a:p>
          <a:p>
            <a:pPr algn="just"/>
            <a:endParaRPr lang="pt-BR" sz="1400" dirty="0">
              <a:latin typeface="Open Sans" panose="020B0606030504020204" pitchFamily="34" charset="0"/>
            </a:endParaRPr>
          </a:p>
          <a:p>
            <a:pPr algn="just"/>
            <a:r>
              <a:rPr lang="pt-BR" sz="1400" dirty="0">
                <a:latin typeface="Open Sans" panose="020B0606030504020204" pitchFamily="34" charset="0"/>
              </a:rPr>
              <a:t>Responsável por confecção, análise e envio de relatórios para clientes internos e externos com foco em:</a:t>
            </a:r>
          </a:p>
          <a:p>
            <a:pPr algn="just"/>
            <a:endParaRPr lang="pt-BR" sz="1400" dirty="0">
              <a:latin typeface="Open Sans" panose="020B0606030504020204" pitchFamily="34" charset="0"/>
            </a:endParaRPr>
          </a:p>
          <a:p>
            <a:pPr marL="285750" indent="-285750" algn="just">
              <a:buFont typeface="Wingdings" panose="05000000000000000000" pitchFamily="2" charset="2"/>
              <a:buChar char="ü"/>
            </a:pPr>
            <a:r>
              <a:rPr lang="pt-BR" sz="1400" dirty="0">
                <a:latin typeface="Open Sans" panose="020B0606030504020204" pitchFamily="34" charset="0"/>
              </a:rPr>
              <a:t>Suporte ao negócio para fornecimento de informações de controle, melhoria e gestão de produtividade operacional;</a:t>
            </a:r>
          </a:p>
          <a:p>
            <a:pPr marL="285750" indent="-285750" algn="just">
              <a:buFont typeface="Wingdings" panose="05000000000000000000" pitchFamily="2" charset="2"/>
              <a:buChar char="ü"/>
            </a:pPr>
            <a:r>
              <a:rPr lang="pt-BR" sz="1400" dirty="0">
                <a:latin typeface="Open Sans" panose="020B0606030504020204" pitchFamily="34" charset="0"/>
              </a:rPr>
              <a:t>Garantir o envio das informações de negócio e de produtividade sempre pelo melhor canal e no melhor formato;</a:t>
            </a:r>
          </a:p>
          <a:p>
            <a:pPr marL="285750" indent="-285750" algn="just">
              <a:buFont typeface="Wingdings" panose="05000000000000000000" pitchFamily="2" charset="2"/>
              <a:buChar char="ü"/>
            </a:pPr>
            <a:r>
              <a:rPr lang="pt-BR" sz="1400" dirty="0">
                <a:latin typeface="Open Sans" panose="020B0606030504020204" pitchFamily="34" charset="0"/>
              </a:rPr>
              <a:t>Automatização, formatação e modelagem de dados.</a:t>
            </a:r>
          </a:p>
          <a:p>
            <a:pPr algn="just"/>
            <a:endParaRPr lang="pt-BR" sz="1400" dirty="0">
              <a:latin typeface="Open Sans" panose="020B0606030504020204" pitchFamily="34" charset="0"/>
            </a:endParaRPr>
          </a:p>
          <a:p>
            <a:pPr algn="just"/>
            <a:r>
              <a:rPr lang="pt-BR" sz="1400" dirty="0">
                <a:latin typeface="Open Sans" panose="020B0606030504020204" pitchFamily="34" charset="0"/>
              </a:rPr>
              <a:t>Responsabilidade e Atribuições:</a:t>
            </a:r>
          </a:p>
          <a:p>
            <a:pPr algn="just"/>
            <a:endParaRPr lang="pt-BR" sz="1400" dirty="0">
              <a:latin typeface="Open Sans" panose="020B0606030504020204" pitchFamily="34" charset="0"/>
            </a:endParaRPr>
          </a:p>
          <a:p>
            <a:pPr marL="285750" indent="-285750" algn="just">
              <a:buFont typeface="Wingdings" panose="05000000000000000000" pitchFamily="2" charset="2"/>
              <a:buChar char="ü"/>
            </a:pPr>
            <a:r>
              <a:rPr lang="pt-BR" sz="1400" dirty="0">
                <a:latin typeface="Open Sans" panose="020B0606030504020204" pitchFamily="34" charset="0"/>
              </a:rPr>
              <a:t>Gerir a equipe de análise de Dados;</a:t>
            </a:r>
          </a:p>
          <a:p>
            <a:pPr marL="285750" indent="-285750" algn="just">
              <a:buFont typeface="Wingdings" panose="05000000000000000000" pitchFamily="2" charset="2"/>
              <a:buChar char="ü"/>
            </a:pPr>
            <a:r>
              <a:rPr lang="pt-BR" sz="1400" dirty="0">
                <a:latin typeface="Open Sans" panose="020B0606030504020204" pitchFamily="34" charset="0"/>
              </a:rPr>
              <a:t>Garantir a busca de estratégias de negocio, inovações técnicas, processuais e alternativas de mercado.</a:t>
            </a:r>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865" y="5192486"/>
            <a:ext cx="2647785" cy="1506364"/>
          </a:xfrm>
          <a:prstGeom prst="rect">
            <a:avLst/>
          </a:prstGeom>
        </p:spPr>
      </p:pic>
    </p:spTree>
    <p:extLst>
      <p:ext uri="{BB962C8B-B14F-4D97-AF65-F5344CB8AC3E}">
        <p14:creationId xmlns:p14="http://schemas.microsoft.com/office/powerpoint/2010/main" val="1247042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 xmlns:a16="http://schemas.microsoft.com/office/drawing/2014/main" id="{767CCF61-914A-1659-34C9-5FD621921FA0}"/>
              </a:ext>
            </a:extLst>
          </p:cNvPr>
          <p:cNvPicPr>
            <a:picLocks noChangeAspect="1"/>
          </p:cNvPicPr>
          <p:nvPr/>
        </p:nvPicPr>
        <p:blipFill>
          <a:blip r:embed="rId2"/>
          <a:stretch>
            <a:fillRect/>
          </a:stretch>
        </p:blipFill>
        <p:spPr>
          <a:xfrm>
            <a:off x="1698501" y="352699"/>
            <a:ext cx="6034711" cy="3748122"/>
          </a:xfrm>
          <a:prstGeom prst="rect">
            <a:avLst/>
          </a:prstGeom>
        </p:spPr>
      </p:pic>
      <p:pic>
        <p:nvPicPr>
          <p:cNvPr id="7" name="Imagem 6">
            <a:extLst>
              <a:ext uri="{FF2B5EF4-FFF2-40B4-BE49-F238E27FC236}">
                <a16:creationId xmlns="" xmlns:a16="http://schemas.microsoft.com/office/drawing/2014/main" id="{A20895AF-BCD2-1526-3B72-A21BA693558A}"/>
              </a:ext>
            </a:extLst>
          </p:cNvPr>
          <p:cNvPicPr>
            <a:picLocks noChangeAspect="1"/>
          </p:cNvPicPr>
          <p:nvPr/>
        </p:nvPicPr>
        <p:blipFill>
          <a:blip r:embed="rId3"/>
          <a:stretch>
            <a:fillRect/>
          </a:stretch>
        </p:blipFill>
        <p:spPr>
          <a:xfrm>
            <a:off x="8613866" y="65313"/>
            <a:ext cx="3344092" cy="6688183"/>
          </a:xfrm>
          <a:prstGeom prst="rect">
            <a:avLst/>
          </a:prstGeom>
        </p:spPr>
      </p:pic>
      <p:sp>
        <p:nvSpPr>
          <p:cNvPr id="2" name="CaixaDeTexto 1"/>
          <p:cNvSpPr txBox="1"/>
          <p:nvPr/>
        </p:nvSpPr>
        <p:spPr>
          <a:xfrm>
            <a:off x="1698501" y="4193177"/>
            <a:ext cx="6034711" cy="2800767"/>
          </a:xfrm>
          <a:prstGeom prst="rect">
            <a:avLst/>
          </a:prstGeom>
          <a:noFill/>
        </p:spPr>
        <p:txBody>
          <a:bodyPr wrap="square" rtlCol="0">
            <a:spAutoFit/>
          </a:bodyPr>
          <a:lstStyle/>
          <a:p>
            <a:r>
              <a:rPr lang="pt-BR" sz="1600" dirty="0"/>
              <a:t>Um painel no Power BI é uma página que reúne visualizações de diferentes relatórios para contar uma história. Os painéis são diferentes dos relatórios do Power BI. </a:t>
            </a:r>
            <a:endParaRPr lang="pt-BR" sz="1600" dirty="0" smtClean="0"/>
          </a:p>
          <a:p>
            <a:endParaRPr lang="pt-BR" sz="1600" dirty="0"/>
          </a:p>
          <a:p>
            <a:r>
              <a:rPr lang="pt-BR" sz="1600" dirty="0"/>
              <a:t>Características dos </a:t>
            </a:r>
            <a:r>
              <a:rPr lang="pt-BR" sz="1600" dirty="0" smtClean="0"/>
              <a:t>painéis:</a:t>
            </a:r>
          </a:p>
          <a:p>
            <a:endParaRPr lang="pt-BR" dirty="0" smtClean="0"/>
          </a:p>
          <a:p>
            <a:pPr marL="285750" indent="-285750">
              <a:buFont typeface="Arial" pitchFamily="34" charset="0"/>
              <a:buChar char="•"/>
            </a:pPr>
            <a:r>
              <a:rPr lang="pt-BR" sz="1000" dirty="0"/>
              <a:t>São compostos por elementos visuais fixados, chamados de blocos</a:t>
            </a:r>
          </a:p>
          <a:p>
            <a:pPr marL="285750" indent="-285750">
              <a:buFont typeface="Arial" pitchFamily="34" charset="0"/>
              <a:buChar char="•"/>
            </a:pPr>
            <a:r>
              <a:rPr lang="pt-BR" sz="1000" dirty="0"/>
              <a:t>Podem conter elementos visuais de diferentes modelos semânticos</a:t>
            </a:r>
          </a:p>
          <a:p>
            <a:pPr marL="285750" indent="-285750">
              <a:buFont typeface="Arial" pitchFamily="34" charset="0"/>
              <a:buChar char="•"/>
            </a:pPr>
            <a:r>
              <a:rPr lang="pt-BR" sz="1000" dirty="0"/>
              <a:t>Podem ser personalizados para cada consumidor do relatório</a:t>
            </a:r>
          </a:p>
          <a:p>
            <a:pPr marL="285750" indent="-285750">
              <a:buFont typeface="Arial" pitchFamily="34" charset="0"/>
              <a:buChar char="•"/>
            </a:pPr>
            <a:r>
              <a:rPr lang="pt-BR" sz="1000" dirty="0"/>
              <a:t>Podem ser exibidos e compartilhados em dispositivos móveis</a:t>
            </a:r>
          </a:p>
          <a:p>
            <a:endParaRPr lang="pt-BR" dirty="0"/>
          </a:p>
        </p:txBody>
      </p:sp>
    </p:spTree>
    <p:extLst>
      <p:ext uri="{BB962C8B-B14F-4D97-AF65-F5344CB8AC3E}">
        <p14:creationId xmlns:p14="http://schemas.microsoft.com/office/powerpoint/2010/main" val="5714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501" y="352699"/>
            <a:ext cx="6021484" cy="3739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ixaDeTexto 1"/>
          <p:cNvSpPr txBox="1"/>
          <p:nvPr/>
        </p:nvSpPr>
        <p:spPr>
          <a:xfrm>
            <a:off x="1698501" y="4193177"/>
            <a:ext cx="6034711" cy="1846659"/>
          </a:xfrm>
          <a:prstGeom prst="rect">
            <a:avLst/>
          </a:prstGeom>
          <a:noFill/>
        </p:spPr>
        <p:txBody>
          <a:bodyPr wrap="square" rtlCol="0">
            <a:spAutoFit/>
          </a:bodyPr>
          <a:lstStyle/>
          <a:p>
            <a:pPr algn="just"/>
            <a:r>
              <a:rPr lang="pt-BR" sz="1600" dirty="0"/>
              <a:t>O Data Studio é uma ferramenta gratuita que transforma seus dados em relatórios e </a:t>
            </a:r>
            <a:r>
              <a:rPr lang="pt-BR" sz="1600" dirty="0" smtClean="0"/>
              <a:t>painéis informativos</a:t>
            </a:r>
            <a:r>
              <a:rPr lang="pt-BR" sz="1600" dirty="0"/>
              <a:t>, fáceis de ler e de compartilhar e totalmente personalizáveis. Com o Data Studio, </a:t>
            </a:r>
            <a:r>
              <a:rPr lang="pt-BR" sz="1600" dirty="0" smtClean="0"/>
              <a:t>você tem </a:t>
            </a:r>
            <a:r>
              <a:rPr lang="pt-BR" sz="1600" dirty="0"/>
              <a:t>fácil acesso às informações de uma ampla variedade de fontes sem a necessidade </a:t>
            </a:r>
            <a:r>
              <a:rPr lang="pt-BR" sz="1600" dirty="0" smtClean="0"/>
              <a:t>de programação.</a:t>
            </a:r>
          </a:p>
          <a:p>
            <a:endParaRPr lang="pt-BR" dirty="0"/>
          </a:p>
        </p:txBody>
      </p:sp>
    </p:spTree>
    <p:extLst>
      <p:ext uri="{BB962C8B-B14F-4D97-AF65-F5344CB8AC3E}">
        <p14:creationId xmlns:p14="http://schemas.microsoft.com/office/powerpoint/2010/main" val="2962637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 xmlns:a16="http://schemas.microsoft.com/office/drawing/2014/main" id="{913E0389-1A94-467B-BEC4-96B826CC30A3}"/>
              </a:ext>
            </a:extLst>
          </p:cNvPr>
          <p:cNvSpPr txBox="1"/>
          <p:nvPr/>
        </p:nvSpPr>
        <p:spPr>
          <a:xfrm>
            <a:off x="1790700" y="4721779"/>
            <a:ext cx="4191000" cy="1200329"/>
          </a:xfrm>
          <a:prstGeom prst="rect">
            <a:avLst/>
          </a:prstGeom>
          <a:noFill/>
        </p:spPr>
        <p:txBody>
          <a:bodyPr wrap="square">
            <a:spAutoFit/>
          </a:bodyPr>
          <a:lstStyle/>
          <a:p>
            <a:pPr algn="just"/>
            <a:r>
              <a:rPr lang="pt-BR" sz="1200" dirty="0" err="1">
                <a:latin typeface="Open Sans" panose="020B0606030504020204" pitchFamily="34" charset="0"/>
              </a:rPr>
              <a:t>Chatbot</a:t>
            </a:r>
            <a:r>
              <a:rPr lang="pt-BR" sz="1200" dirty="0">
                <a:latin typeface="Open Sans" panose="020B0606030504020204" pitchFamily="34" charset="0"/>
              </a:rPr>
              <a:t> é um programa de computador que tenta simular um ser humano na conversação com as pessoas. O objetivo é responder as perguntas de tal forma que as pessoas tenham a impressão de estar conversando com outra pessoa e não com um programa de computador.</a:t>
            </a:r>
          </a:p>
        </p:txBody>
      </p:sp>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523220"/>
          </a:xfrm>
          <a:prstGeom prst="rect">
            <a:avLst/>
          </a:prstGeom>
          <a:noFill/>
        </p:spPr>
        <p:txBody>
          <a:bodyPr wrap="square">
            <a:spAutoFit/>
          </a:bodyPr>
          <a:lstStyle/>
          <a:p>
            <a:pPr algn="just"/>
            <a:r>
              <a:rPr lang="pt-BR" sz="1400" dirty="0">
                <a:latin typeface="Open Sans" panose="020B0606030504020204" pitchFamily="34" charset="0"/>
              </a:rPr>
              <a:t>Automatize e modernize o atendimento da sua empresa de forma personalizada.</a:t>
            </a:r>
          </a:p>
        </p:txBody>
      </p:sp>
      <p:pic>
        <p:nvPicPr>
          <p:cNvPr id="18" name="Picture 2">
            <a:extLst>
              <a:ext uri="{FF2B5EF4-FFF2-40B4-BE49-F238E27FC236}">
                <a16:creationId xmlns="" xmlns:a16="http://schemas.microsoft.com/office/drawing/2014/main" id="{BDA6E522-2448-455C-BDBA-76711BEEF9BF}"/>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811421" y="191054"/>
            <a:ext cx="5642291" cy="30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a:extLst>
              <a:ext uri="{FF2B5EF4-FFF2-40B4-BE49-F238E27FC236}">
                <a16:creationId xmlns="" xmlns:a16="http://schemas.microsoft.com/office/drawing/2014/main" id="{D9287B98-D1EC-4E60-890D-694FFD15D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345" y="3677353"/>
            <a:ext cx="355282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4">
            <a:extLst>
              <a:ext uri="{FF2B5EF4-FFF2-40B4-BE49-F238E27FC236}">
                <a16:creationId xmlns="" xmlns:a16="http://schemas.microsoft.com/office/drawing/2014/main" id="{39AE3702-A77D-46C1-99BD-EF05BF522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3344" y="4721779"/>
            <a:ext cx="2619374" cy="2067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6">
            <a:extLst>
              <a:ext uri="{FF2B5EF4-FFF2-40B4-BE49-F238E27FC236}">
                <a16:creationId xmlns="" xmlns:a16="http://schemas.microsoft.com/office/drawing/2014/main" id="{41B57B14-865D-4C48-8CCE-8F522ECCDE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4362" y="1447145"/>
            <a:ext cx="3030522" cy="4953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009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 xmlns:a16="http://schemas.microsoft.com/office/drawing/2014/main" id="{913E0389-1A94-467B-BEC4-96B826CC30A3}"/>
              </a:ext>
            </a:extLst>
          </p:cNvPr>
          <p:cNvSpPr txBox="1"/>
          <p:nvPr/>
        </p:nvSpPr>
        <p:spPr>
          <a:xfrm>
            <a:off x="2361152" y="5233508"/>
            <a:ext cx="7692682" cy="461665"/>
          </a:xfrm>
          <a:prstGeom prst="rect">
            <a:avLst/>
          </a:prstGeom>
          <a:noFill/>
        </p:spPr>
        <p:txBody>
          <a:bodyPr wrap="square">
            <a:spAutoFit/>
          </a:bodyPr>
          <a:lstStyle/>
          <a:p>
            <a:pPr algn="just"/>
            <a:r>
              <a:rPr lang="pt-BR" sz="1200" dirty="0">
                <a:latin typeface="Open Sans" panose="020B0606030504020204" pitchFamily="34" charset="0"/>
              </a:rPr>
              <a:t>Desenvolvido Fluxo grama para Delta 5 para mapeamento de processo e desenvolvimento de um </a:t>
            </a:r>
            <a:r>
              <a:rPr lang="pt-BR" sz="1200" dirty="0" err="1">
                <a:latin typeface="Open Sans" panose="020B0606030504020204" pitchFamily="34" charset="0"/>
              </a:rPr>
              <a:t>chatbot</a:t>
            </a:r>
            <a:r>
              <a:rPr lang="pt-BR" sz="1200" dirty="0">
                <a:latin typeface="Open Sans" panose="020B0606030504020204" pitchFamily="34" charset="0"/>
              </a:rPr>
              <a:t>. Para o fluxo grama foi utilizado a ferramenta </a:t>
            </a:r>
            <a:r>
              <a:rPr lang="pt-BR" sz="1200" dirty="0" err="1">
                <a:latin typeface="Open Sans" panose="020B0606030504020204" pitchFamily="34" charset="0"/>
              </a:rPr>
              <a:t>Bizagi</a:t>
            </a:r>
            <a:endParaRPr lang="pt-BR" sz="1200" dirty="0">
              <a:latin typeface="Open Sans" panose="020B0606030504020204" pitchFamily="34" charset="0"/>
            </a:endParaRPr>
          </a:p>
        </p:txBody>
      </p:sp>
      <p:pic>
        <p:nvPicPr>
          <p:cNvPr id="22" name="Picture 2">
            <a:extLst>
              <a:ext uri="{FF2B5EF4-FFF2-40B4-BE49-F238E27FC236}">
                <a16:creationId xmlns="" xmlns:a16="http://schemas.microsoft.com/office/drawing/2014/main" id="{85464010-85A4-4C5A-A051-80950C55987E}"/>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361151" y="685800"/>
            <a:ext cx="7692683" cy="4171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4415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2198649E-C901-4859-BD53-A8D0E6602513}"/>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856678" y="4456062"/>
            <a:ext cx="2592288" cy="1842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a:extLst>
              <a:ext uri="{FF2B5EF4-FFF2-40B4-BE49-F238E27FC236}">
                <a16:creationId xmlns="" xmlns:a16="http://schemas.microsoft.com/office/drawing/2014/main" id="{B066CDD3-B22A-4574-8AEA-41CC9F9DC39E}"/>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459588" y="4424683"/>
            <a:ext cx="2577784" cy="18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4">
            <a:extLst>
              <a:ext uri="{FF2B5EF4-FFF2-40B4-BE49-F238E27FC236}">
                <a16:creationId xmlns="" xmlns:a16="http://schemas.microsoft.com/office/drawing/2014/main" id="{DB16ED6D-1143-4D02-AC5E-BB6EA2A4A1AD}"/>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490934" y="4461896"/>
            <a:ext cx="2570699" cy="18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aixaDeTexto 11">
            <a:extLst>
              <a:ext uri="{FF2B5EF4-FFF2-40B4-BE49-F238E27FC236}">
                <a16:creationId xmlns="" xmlns:a16="http://schemas.microsoft.com/office/drawing/2014/main" id="{72927171-3FC3-4179-9BFE-7E542F5A90DB}"/>
              </a:ext>
            </a:extLst>
          </p:cNvPr>
          <p:cNvSpPr txBox="1"/>
          <p:nvPr/>
        </p:nvSpPr>
        <p:spPr>
          <a:xfrm>
            <a:off x="1459588" y="3927902"/>
            <a:ext cx="9815379" cy="276999"/>
          </a:xfrm>
          <a:prstGeom prst="rect">
            <a:avLst/>
          </a:prstGeom>
          <a:noFill/>
        </p:spPr>
        <p:txBody>
          <a:bodyPr wrap="none" rtlCol="0">
            <a:spAutoFit/>
          </a:bodyPr>
          <a:lstStyle/>
          <a:p>
            <a:r>
              <a:rPr lang="pt-BR" sz="1200" dirty="0">
                <a:latin typeface="Arial" panose="020B0604020202020204" pitchFamily="34" charset="0"/>
                <a:cs typeface="Arial" panose="020B0604020202020204" pitchFamily="34" charset="0"/>
              </a:rPr>
              <a:t>Curso de Business </a:t>
            </a:r>
            <a:r>
              <a:rPr lang="pt-BR" sz="1200" dirty="0" err="1">
                <a:latin typeface="Arial" panose="020B0604020202020204" pitchFamily="34" charset="0"/>
                <a:cs typeface="Arial" panose="020B0604020202020204" pitchFamily="34" charset="0"/>
              </a:rPr>
              <a:t>Intelligence</a:t>
            </a:r>
            <a:r>
              <a:rPr lang="pt-BR" sz="1200" dirty="0">
                <a:latin typeface="Arial" panose="020B0604020202020204" pitchFamily="34" charset="0"/>
                <a:cs typeface="Arial" panose="020B0604020202020204" pitchFamily="34" charset="0"/>
              </a:rPr>
              <a:t> com utilização de ferramentas Data </a:t>
            </a:r>
            <a:r>
              <a:rPr lang="pt-BR" sz="1200" dirty="0" smtClean="0">
                <a:latin typeface="Arial" panose="020B0604020202020204" pitchFamily="34" charset="0"/>
                <a:cs typeface="Arial" panose="020B0604020202020204" pitchFamily="34" charset="0"/>
              </a:rPr>
              <a:t>Discovery / Data Vision: </a:t>
            </a:r>
            <a:r>
              <a:rPr lang="pt-BR" sz="1200" dirty="0">
                <a:latin typeface="Arial" panose="020B0604020202020204" pitchFamily="34" charset="0"/>
                <a:cs typeface="Arial" panose="020B0604020202020204" pitchFamily="34" charset="0"/>
              </a:rPr>
              <a:t>Tableau, Power </a:t>
            </a:r>
            <a:r>
              <a:rPr lang="pt-BR" sz="1200" dirty="0" smtClean="0">
                <a:latin typeface="Arial" panose="020B0604020202020204" pitchFamily="34" charset="0"/>
                <a:cs typeface="Arial" panose="020B0604020202020204" pitchFamily="34" charset="0"/>
              </a:rPr>
              <a:t>BI, </a:t>
            </a:r>
            <a:r>
              <a:rPr lang="pt-BR" sz="1200" dirty="0" err="1" smtClean="0">
                <a:latin typeface="Arial" panose="020B0604020202020204" pitchFamily="34" charset="0"/>
                <a:cs typeface="Arial" panose="020B0604020202020204" pitchFamily="34" charset="0"/>
              </a:rPr>
              <a:t>QlikSense</a:t>
            </a:r>
            <a:r>
              <a:rPr lang="pt-BR" sz="1200" dirty="0" smtClean="0">
                <a:latin typeface="Arial" panose="020B0604020202020204" pitchFamily="34" charset="0"/>
                <a:cs typeface="Arial" panose="020B0604020202020204" pitchFamily="34" charset="0"/>
              </a:rPr>
              <a:t>, </a:t>
            </a:r>
            <a:r>
              <a:rPr lang="pt-BR" sz="1200" dirty="0" err="1" smtClean="0">
                <a:latin typeface="Arial" panose="020B0604020202020204" pitchFamily="34" charset="0"/>
                <a:cs typeface="Arial" panose="020B0604020202020204" pitchFamily="34" charset="0"/>
              </a:rPr>
              <a:t>DataStudio</a:t>
            </a:r>
            <a:r>
              <a:rPr lang="pt-BR" sz="1200" dirty="0" smtClean="0">
                <a:latin typeface="Arial" panose="020B0604020202020204" pitchFamily="34" charset="0"/>
                <a:cs typeface="Arial" panose="020B0604020202020204" pitchFamily="34" charset="0"/>
              </a:rPr>
              <a:t> </a:t>
            </a:r>
            <a:r>
              <a:rPr lang="pt-BR" sz="1200" dirty="0" smtClean="0">
                <a:latin typeface="Arial" panose="020B0604020202020204" pitchFamily="34" charset="0"/>
                <a:cs typeface="Arial" panose="020B0604020202020204" pitchFamily="34" charset="0"/>
              </a:rPr>
              <a:t>e SAS. </a:t>
            </a:r>
            <a:endParaRPr lang="pt-BR" sz="1200"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660" y="2028554"/>
            <a:ext cx="2577784" cy="182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9699" y="2028557"/>
            <a:ext cx="2582173" cy="1822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9891" y="2028554"/>
            <a:ext cx="2585489" cy="182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3309" y="4436750"/>
            <a:ext cx="2645381" cy="180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47008" y="6419552"/>
            <a:ext cx="395549" cy="32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1569" y="2027828"/>
            <a:ext cx="2577784" cy="182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59498" y="77027"/>
            <a:ext cx="2584748" cy="1807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2245" y="77027"/>
            <a:ext cx="2586985" cy="182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3276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 xmlns:a16="http://schemas.microsoft.com/office/drawing/2014/main" id="{6CE9B676-B7CE-422C-8435-BAFCF1326DB8}"/>
              </a:ext>
            </a:extLst>
          </p:cNvPr>
          <p:cNvPicPr>
            <a:picLocks noChangeAspect="1"/>
          </p:cNvPicPr>
          <p:nvPr/>
        </p:nvPicPr>
        <p:blipFill rotWithShape="1">
          <a:blip r:embed="rId2"/>
          <a:srcRect r="50000"/>
          <a:stretch/>
        </p:blipFill>
        <p:spPr>
          <a:xfrm>
            <a:off x="1790700" y="180975"/>
            <a:ext cx="5452533" cy="3067050"/>
          </a:xfrm>
          <a:prstGeom prst="rect">
            <a:avLst/>
          </a:prstGeom>
        </p:spPr>
      </p:pic>
      <p:pic>
        <p:nvPicPr>
          <p:cNvPr id="7" name="Imagem 6">
            <a:extLst>
              <a:ext uri="{FF2B5EF4-FFF2-40B4-BE49-F238E27FC236}">
                <a16:creationId xmlns="" xmlns:a16="http://schemas.microsoft.com/office/drawing/2014/main" id="{B821261F-46CF-4BD9-976D-E50B2A197200}"/>
              </a:ext>
            </a:extLst>
          </p:cNvPr>
          <p:cNvPicPr>
            <a:picLocks noChangeAspect="1"/>
          </p:cNvPicPr>
          <p:nvPr/>
        </p:nvPicPr>
        <p:blipFill rotWithShape="1">
          <a:blip r:embed="rId3"/>
          <a:srcRect r="50000"/>
          <a:stretch/>
        </p:blipFill>
        <p:spPr>
          <a:xfrm>
            <a:off x="6296025" y="3505199"/>
            <a:ext cx="5638800" cy="3171825"/>
          </a:xfrm>
          <a:prstGeom prst="rect">
            <a:avLst/>
          </a:prstGeom>
        </p:spPr>
      </p:pic>
      <p:sp>
        <p:nvSpPr>
          <p:cNvPr id="9" name="CaixaDeTexto 8">
            <a:extLst>
              <a:ext uri="{FF2B5EF4-FFF2-40B4-BE49-F238E27FC236}">
                <a16:creationId xmlns="" xmlns:a16="http://schemas.microsoft.com/office/drawing/2014/main" id="{913E0389-1A94-467B-BEC4-96B826CC30A3}"/>
              </a:ext>
            </a:extLst>
          </p:cNvPr>
          <p:cNvSpPr txBox="1"/>
          <p:nvPr/>
        </p:nvSpPr>
        <p:spPr>
          <a:xfrm>
            <a:off x="1790700" y="4721779"/>
            <a:ext cx="4191000" cy="738664"/>
          </a:xfrm>
          <a:prstGeom prst="rect">
            <a:avLst/>
          </a:prstGeom>
          <a:noFill/>
        </p:spPr>
        <p:txBody>
          <a:bodyPr wrap="square">
            <a:spAutoFit/>
          </a:bodyPr>
          <a:lstStyle/>
          <a:p>
            <a:pPr algn="just"/>
            <a:r>
              <a:rPr lang="pt-BR" sz="1400" dirty="0">
                <a:latin typeface="Open Sans" panose="020B0606030504020204" pitchFamily="34" charset="0"/>
              </a:rPr>
              <a:t>U</a:t>
            </a:r>
            <a:r>
              <a:rPr lang="pt-BR" sz="1400" b="0" i="0" dirty="0">
                <a:effectLst/>
                <a:latin typeface="Open Sans" panose="020B0606030504020204" pitchFamily="34" charset="0"/>
              </a:rPr>
              <a:t>tilização de dados em Tableau para solucionar problemas, aumento de visibilidade e para obtenção do máximo de seus dados.</a:t>
            </a:r>
            <a:endParaRPr lang="pt-BR" sz="1400" dirty="0"/>
          </a:p>
        </p:txBody>
      </p:sp>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1384995"/>
          </a:xfrm>
          <a:prstGeom prst="rect">
            <a:avLst/>
          </a:prstGeom>
          <a:noFill/>
        </p:spPr>
        <p:txBody>
          <a:bodyPr wrap="square">
            <a:spAutoFit/>
          </a:bodyPr>
          <a:lstStyle/>
          <a:p>
            <a:pPr algn="just"/>
            <a:r>
              <a:rPr lang="pt-BR" sz="1400" dirty="0">
                <a:latin typeface="Open Sans" panose="020B0606030504020204" pitchFamily="34" charset="0"/>
              </a:rPr>
              <a:t>A</a:t>
            </a:r>
            <a:r>
              <a:rPr lang="pt-BR" sz="1400" b="0" i="0" dirty="0">
                <a:effectLst/>
                <a:latin typeface="Open Sans" panose="020B0606030504020204" pitchFamily="34" charset="0"/>
              </a:rPr>
              <a:t>nálise visual facilitando ao usuário a exploração e o gerenciamento dos dados e agiliza a descoberta e o compartilhamento de informações que podem alavancar os resultados da empresa.</a:t>
            </a:r>
            <a:endParaRPr lang="pt-BR" sz="1400" dirty="0"/>
          </a:p>
        </p:txBody>
      </p:sp>
    </p:spTree>
    <p:extLst>
      <p:ext uri="{BB962C8B-B14F-4D97-AF65-F5344CB8AC3E}">
        <p14:creationId xmlns:p14="http://schemas.microsoft.com/office/powerpoint/2010/main" val="2778989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 xmlns:a16="http://schemas.microsoft.com/office/drawing/2014/main" id="{166B8259-0FA9-439E-97B0-E03D7F19C175}"/>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546917" y="113981"/>
            <a:ext cx="2649797" cy="18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a:extLst>
              <a:ext uri="{FF2B5EF4-FFF2-40B4-BE49-F238E27FC236}">
                <a16:creationId xmlns="" xmlns:a16="http://schemas.microsoft.com/office/drawing/2014/main" id="{B3EF66E6-B536-4468-BDFE-3CB3CEA3F2CB}"/>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229394" y="113981"/>
            <a:ext cx="2460957" cy="18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a:extLst>
              <a:ext uri="{FF2B5EF4-FFF2-40B4-BE49-F238E27FC236}">
                <a16:creationId xmlns="" xmlns:a16="http://schemas.microsoft.com/office/drawing/2014/main" id="{9D4480D4-7990-496B-92CA-906FEA564A18}"/>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846375" y="113981"/>
            <a:ext cx="2566986" cy="18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1">
            <a:extLst>
              <a:ext uri="{FF2B5EF4-FFF2-40B4-BE49-F238E27FC236}">
                <a16:creationId xmlns="" xmlns:a16="http://schemas.microsoft.com/office/drawing/2014/main" id="{CBAED596-4832-491B-9AB8-0A091E31D359}"/>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545880" y="75982"/>
            <a:ext cx="2579008" cy="18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 xmlns:a16="http://schemas.microsoft.com/office/drawing/2014/main" id="{968326A3-7487-42B5-8E1C-D5C1AD0EA4A1}"/>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5398807" y="4495278"/>
            <a:ext cx="2731061" cy="18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 xmlns:a16="http://schemas.microsoft.com/office/drawing/2014/main" id="{B53FB6C3-9948-456E-A1B8-7A5E9CE2118E}"/>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996224" y="4494519"/>
            <a:ext cx="2666466" cy="2042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 xmlns:a16="http://schemas.microsoft.com/office/drawing/2014/main" id="{5FAFD732-1DD7-4D5F-A82A-E84BAB27EE3E}"/>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899570" y="4396164"/>
            <a:ext cx="2664918" cy="204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CaixaDeTexto 13">
            <a:extLst>
              <a:ext uri="{FF2B5EF4-FFF2-40B4-BE49-F238E27FC236}">
                <a16:creationId xmlns="" xmlns:a16="http://schemas.microsoft.com/office/drawing/2014/main" id="{C93B4504-658F-495E-934C-DC23EC7B598D}"/>
              </a:ext>
            </a:extLst>
          </p:cNvPr>
          <p:cNvSpPr txBox="1"/>
          <p:nvPr/>
        </p:nvSpPr>
        <p:spPr>
          <a:xfrm>
            <a:off x="1491766" y="1919182"/>
            <a:ext cx="10633122" cy="577081"/>
          </a:xfrm>
          <a:prstGeom prst="rect">
            <a:avLst/>
          </a:prstGeom>
          <a:noFill/>
        </p:spPr>
        <p:txBody>
          <a:bodyPr wrap="square">
            <a:spAutoFit/>
          </a:bodyPr>
          <a:lstStyle/>
          <a:p>
            <a:r>
              <a:rPr lang="pt-BR" sz="1050" dirty="0">
                <a:solidFill>
                  <a:srgbClr val="202124"/>
                </a:solidFill>
                <a:latin typeface="Arial" panose="020B0604020202020204" pitchFamily="34" charset="0"/>
                <a:cs typeface="Arial" panose="020B0604020202020204" pitchFamily="34" charset="0"/>
              </a:rPr>
              <a:t>F</a:t>
            </a:r>
            <a:r>
              <a:rPr lang="pt-BR" sz="1050" b="0" i="0" dirty="0">
                <a:solidFill>
                  <a:srgbClr val="202124"/>
                </a:solidFill>
                <a:effectLst/>
                <a:latin typeface="Arial" panose="020B0604020202020204" pitchFamily="34" charset="0"/>
                <a:cs typeface="Arial" panose="020B0604020202020204" pitchFamily="34" charset="0"/>
              </a:rPr>
              <a:t>undamentos da linguagem </a:t>
            </a:r>
            <a:r>
              <a:rPr lang="pt-BR" sz="1050" b="1" i="0" dirty="0">
                <a:solidFill>
                  <a:srgbClr val="202124"/>
                </a:solidFill>
                <a:effectLst/>
                <a:latin typeface="Arial" panose="020B0604020202020204" pitchFamily="34" charset="0"/>
                <a:cs typeface="Arial" panose="020B0604020202020204" pitchFamily="34" charset="0"/>
              </a:rPr>
              <a:t>Python</a:t>
            </a:r>
            <a:r>
              <a:rPr lang="pt-BR" sz="1050" dirty="0">
                <a:solidFill>
                  <a:srgbClr val="202124"/>
                </a:solidFill>
                <a:latin typeface="Arial" panose="020B0604020202020204" pitchFamily="34" charset="0"/>
                <a:cs typeface="Arial" panose="020B0604020202020204" pitchFamily="34" charset="0"/>
              </a:rPr>
              <a:t>, </a:t>
            </a:r>
            <a:r>
              <a:rPr lang="pt-BR" sz="1050" b="0" i="0" dirty="0">
                <a:solidFill>
                  <a:srgbClr val="202124"/>
                </a:solidFill>
                <a:effectLst/>
                <a:latin typeface="Arial" panose="020B0604020202020204" pitchFamily="34" charset="0"/>
                <a:cs typeface="Arial" panose="020B0604020202020204" pitchFamily="34" charset="0"/>
              </a:rPr>
              <a:t>práticas da ciência de dados interativa utilizando notebook </a:t>
            </a:r>
            <a:r>
              <a:rPr lang="pt-BR" sz="1050" b="0" i="0" dirty="0" err="1">
                <a:solidFill>
                  <a:srgbClr val="202124"/>
                </a:solidFill>
                <a:effectLst/>
                <a:latin typeface="Arial" panose="020B0604020202020204" pitchFamily="34" charset="0"/>
                <a:cs typeface="Arial" panose="020B0604020202020204" pitchFamily="34" charset="0"/>
              </a:rPr>
              <a:t>Jupyter</a:t>
            </a:r>
            <a:r>
              <a:rPr lang="pt-BR" sz="1050" b="0" i="0" dirty="0">
                <a:solidFill>
                  <a:srgbClr val="202124"/>
                </a:solidFill>
                <a:effectLst/>
                <a:latin typeface="Arial" panose="020B0604020202020204" pitchFamily="34" charset="0"/>
                <a:cs typeface="Arial" panose="020B0604020202020204" pitchFamily="34" charset="0"/>
              </a:rPr>
              <a:t>, análise de dados usando bibliotecas </a:t>
            </a:r>
            <a:r>
              <a:rPr lang="pt-BR" sz="1050" b="1" i="0" dirty="0">
                <a:solidFill>
                  <a:srgbClr val="202124"/>
                </a:solidFill>
                <a:effectLst/>
                <a:latin typeface="Arial" panose="020B0604020202020204" pitchFamily="34" charset="0"/>
                <a:cs typeface="Arial" panose="020B0604020202020204" pitchFamily="34" charset="0"/>
              </a:rPr>
              <a:t>Python</a:t>
            </a:r>
            <a:r>
              <a:rPr lang="pt-BR" sz="1050" b="0" i="0" dirty="0">
                <a:solidFill>
                  <a:srgbClr val="202124"/>
                </a:solidFill>
                <a:effectLst/>
                <a:latin typeface="Arial" panose="020B0604020202020204" pitchFamily="34" charset="0"/>
                <a:cs typeface="Arial" panose="020B0604020202020204" pitchFamily="34" charset="0"/>
              </a:rPr>
              <a:t>, como pandas e </a:t>
            </a:r>
            <a:r>
              <a:rPr lang="pt-BR" sz="1050" b="0" i="0" dirty="0" err="1">
                <a:solidFill>
                  <a:srgbClr val="202124"/>
                </a:solidFill>
                <a:effectLst/>
                <a:latin typeface="Arial" panose="020B0604020202020204" pitchFamily="34" charset="0"/>
                <a:cs typeface="Arial" panose="020B0604020202020204" pitchFamily="34" charset="0"/>
              </a:rPr>
              <a:t>numpy</a:t>
            </a:r>
            <a:r>
              <a:rPr lang="pt-BR" sz="1050" b="0" i="0" dirty="0">
                <a:solidFill>
                  <a:srgbClr val="202124"/>
                </a:solidFill>
                <a:effectLst/>
                <a:latin typeface="Arial" panose="020B0604020202020204" pitchFamily="34" charset="0"/>
                <a:cs typeface="Arial" panose="020B0604020202020204" pitchFamily="34" charset="0"/>
              </a:rPr>
              <a:t>. </a:t>
            </a:r>
          </a:p>
          <a:p>
            <a:r>
              <a:rPr lang="pt-BR" sz="1050" b="0" i="0" dirty="0">
                <a:solidFill>
                  <a:srgbClr val="202124"/>
                </a:solidFill>
                <a:effectLst/>
                <a:latin typeface="Arial" panose="020B0604020202020204" pitchFamily="34" charset="0"/>
                <a:cs typeface="Arial" panose="020B0604020202020204" pitchFamily="34" charset="0"/>
              </a:rPr>
              <a:t>Processamento de uma consulta no SQL Server, </a:t>
            </a:r>
            <a:r>
              <a:rPr lang="pt-BR" sz="1050" b="0" i="0" dirty="0" err="1">
                <a:solidFill>
                  <a:srgbClr val="202124"/>
                </a:solidFill>
                <a:effectLst/>
                <a:latin typeface="Arial" panose="020B0604020202020204" pitchFamily="34" charset="0"/>
                <a:cs typeface="Arial" panose="020B0604020202020204" pitchFamily="34" charset="0"/>
              </a:rPr>
              <a:t>DBeaver</a:t>
            </a:r>
            <a:r>
              <a:rPr lang="pt-BR" sz="1050" b="0" i="0" dirty="0" smtClean="0">
                <a:solidFill>
                  <a:srgbClr val="202124"/>
                </a:solidFill>
                <a:effectLst/>
                <a:latin typeface="Arial" panose="020B0604020202020204" pitchFamily="34" charset="0"/>
                <a:cs typeface="Arial" panose="020B0604020202020204" pitchFamily="34" charset="0"/>
              </a:rPr>
              <a:t>, Oracle</a:t>
            </a:r>
            <a:r>
              <a:rPr lang="pt-BR" sz="1050" dirty="0">
                <a:solidFill>
                  <a:srgbClr val="202124"/>
                </a:solidFill>
                <a:latin typeface="Arial" panose="020B0604020202020204" pitchFamily="34" charset="0"/>
                <a:cs typeface="Arial" panose="020B0604020202020204" pitchFamily="34" charset="0"/>
              </a:rPr>
              <a:t>, </a:t>
            </a:r>
            <a:r>
              <a:rPr lang="pt-BR" sz="1050" dirty="0" err="1" smtClean="0">
                <a:solidFill>
                  <a:srgbClr val="202124"/>
                </a:solidFill>
                <a:latin typeface="Arial" panose="020B0604020202020204" pitchFamily="34" charset="0"/>
                <a:cs typeface="Arial" panose="020B0604020202020204" pitchFamily="34" charset="0"/>
              </a:rPr>
              <a:t>Postgresql</a:t>
            </a:r>
            <a:r>
              <a:rPr lang="pt-BR" sz="1050" dirty="0">
                <a:solidFill>
                  <a:srgbClr val="202124"/>
                </a:solidFill>
                <a:latin typeface="Arial" panose="020B0604020202020204" pitchFamily="34" charset="0"/>
                <a:cs typeface="Arial" panose="020B0604020202020204" pitchFamily="34" charset="0"/>
              </a:rPr>
              <a:t>, </a:t>
            </a:r>
            <a:r>
              <a:rPr lang="pt-BR" sz="1050" b="0" i="0" dirty="0" err="1" smtClean="0">
                <a:solidFill>
                  <a:srgbClr val="202124"/>
                </a:solidFill>
                <a:effectLst/>
                <a:latin typeface="Arial" panose="020B0604020202020204" pitchFamily="34" charset="0"/>
                <a:cs typeface="Arial" panose="020B0604020202020204" pitchFamily="34" charset="0"/>
              </a:rPr>
              <a:t>Redshift</a:t>
            </a:r>
            <a:r>
              <a:rPr lang="pt-BR" sz="1050" b="0" i="0" dirty="0" smtClean="0">
                <a:solidFill>
                  <a:srgbClr val="202124"/>
                </a:solidFill>
                <a:effectLst/>
                <a:latin typeface="Arial" panose="020B0604020202020204" pitchFamily="34" charset="0"/>
                <a:cs typeface="Arial" panose="020B0604020202020204" pitchFamily="34" charset="0"/>
              </a:rPr>
              <a:t> e </a:t>
            </a:r>
            <a:r>
              <a:rPr lang="pt-BR" sz="1050" b="0" i="0" dirty="0" err="1" smtClean="0">
                <a:solidFill>
                  <a:srgbClr val="202124"/>
                </a:solidFill>
                <a:effectLst/>
                <a:latin typeface="Arial" panose="020B0604020202020204" pitchFamily="34" charset="0"/>
                <a:cs typeface="Arial" panose="020B0604020202020204" pitchFamily="34" charset="0"/>
              </a:rPr>
              <a:t>Databricks</a:t>
            </a:r>
            <a:r>
              <a:rPr lang="pt-BR" sz="1050" b="0" i="0" dirty="0" smtClean="0">
                <a:solidFill>
                  <a:srgbClr val="202124"/>
                </a:solidFill>
                <a:effectLst/>
                <a:latin typeface="Arial" panose="020B0604020202020204" pitchFamily="34" charset="0"/>
                <a:cs typeface="Arial" panose="020B0604020202020204" pitchFamily="34" charset="0"/>
              </a:rPr>
              <a:t> </a:t>
            </a:r>
            <a:r>
              <a:rPr lang="pt-BR" sz="1050" b="0" i="0" dirty="0">
                <a:solidFill>
                  <a:srgbClr val="202124"/>
                </a:solidFill>
                <a:effectLst/>
                <a:latin typeface="Arial" panose="020B0604020202020204" pitchFamily="34" charset="0"/>
                <a:cs typeface="Arial" panose="020B0604020202020204" pitchFamily="34" charset="0"/>
              </a:rPr>
              <a:t>identificando os principais mecanismos e componentes desse sistema, bancos de dados relacionais e de outras fontes para o data </a:t>
            </a:r>
            <a:r>
              <a:rPr lang="pt-BR" sz="1050" b="0" i="0" dirty="0" err="1">
                <a:solidFill>
                  <a:srgbClr val="202124"/>
                </a:solidFill>
                <a:effectLst/>
                <a:latin typeface="Arial" panose="020B0604020202020204" pitchFamily="34" charset="0"/>
                <a:cs typeface="Arial" panose="020B0604020202020204" pitchFamily="34" charset="0"/>
              </a:rPr>
              <a:t>warehouse</a:t>
            </a:r>
            <a:r>
              <a:rPr lang="pt-BR" sz="1050" b="0" i="0" dirty="0">
                <a:solidFill>
                  <a:srgbClr val="202124"/>
                </a:solidFill>
                <a:effectLst/>
                <a:latin typeface="Arial" panose="020B0604020202020204" pitchFamily="34" charset="0"/>
                <a:cs typeface="Arial" panose="020B0604020202020204" pitchFamily="34" charset="0"/>
              </a:rPr>
              <a:t>, normalmente com uma cadência regular.</a:t>
            </a:r>
            <a:endParaRPr lang="pt-BR" sz="1050" dirty="0">
              <a:latin typeface="Arial" panose="020B0604020202020204" pitchFamily="34" charset="0"/>
              <a:cs typeface="Arial" panose="020B0604020202020204" pitchFamily="34" charset="0"/>
            </a:endParaRPr>
          </a:p>
        </p:txBody>
      </p:sp>
      <p:sp>
        <p:nvSpPr>
          <p:cNvPr id="18" name="CaixaDeTexto 17">
            <a:extLst>
              <a:ext uri="{FF2B5EF4-FFF2-40B4-BE49-F238E27FC236}">
                <a16:creationId xmlns="" xmlns:a16="http://schemas.microsoft.com/office/drawing/2014/main" id="{E5A43CBA-3CB1-40D6-9605-05E3A695F073}"/>
              </a:ext>
            </a:extLst>
          </p:cNvPr>
          <p:cNvSpPr txBox="1"/>
          <p:nvPr/>
        </p:nvSpPr>
        <p:spPr>
          <a:xfrm>
            <a:off x="1450401" y="6536706"/>
            <a:ext cx="8785272" cy="253916"/>
          </a:xfrm>
          <a:prstGeom prst="rect">
            <a:avLst/>
          </a:prstGeom>
          <a:noFill/>
        </p:spPr>
        <p:txBody>
          <a:bodyPr wrap="square">
            <a:spAutoFit/>
          </a:bodyPr>
          <a:lstStyle/>
          <a:p>
            <a:r>
              <a:rPr lang="pt-BR" sz="1050" dirty="0">
                <a:latin typeface="Arial" panose="020B0604020202020204" pitchFamily="34" charset="0"/>
                <a:cs typeface="Arial" panose="020B0604020202020204" pitchFamily="34" charset="0"/>
              </a:rPr>
              <a:t>Cursos voltados para Gerenciamento de  Projetos com Métodos Ágeis</a:t>
            </a:r>
          </a:p>
        </p:txBody>
      </p:sp>
      <p:pic>
        <p:nvPicPr>
          <p:cNvPr id="102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6032" y="2496262"/>
            <a:ext cx="2491565" cy="179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8551" y="2507970"/>
            <a:ext cx="2444614" cy="177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08327" y="2540067"/>
            <a:ext cx="2456504" cy="175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13361" y="2540067"/>
            <a:ext cx="2587961" cy="1839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896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 xmlns:a16="http://schemas.microsoft.com/office/drawing/2014/main" id="{913E0389-1A94-467B-BEC4-96B826CC30A3}"/>
              </a:ext>
            </a:extLst>
          </p:cNvPr>
          <p:cNvSpPr txBox="1"/>
          <p:nvPr/>
        </p:nvSpPr>
        <p:spPr>
          <a:xfrm>
            <a:off x="1795993" y="3549801"/>
            <a:ext cx="4191000" cy="307777"/>
          </a:xfrm>
          <a:prstGeom prst="rect">
            <a:avLst/>
          </a:prstGeom>
          <a:noFill/>
        </p:spPr>
        <p:txBody>
          <a:bodyPr wrap="square">
            <a:spAutoFit/>
          </a:bodyPr>
          <a:lstStyle/>
          <a:p>
            <a:pPr algn="just"/>
            <a:r>
              <a:rPr lang="pt-BR" sz="1400" dirty="0">
                <a:latin typeface="Open Sans" panose="020B0606030504020204" pitchFamily="34" charset="0"/>
              </a:rPr>
              <a:t>Relatórios unificados de várias fontes.</a:t>
            </a:r>
            <a:endParaRPr lang="pt-BR" sz="1400" dirty="0"/>
          </a:p>
        </p:txBody>
      </p:sp>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1815882"/>
          </a:xfrm>
          <a:prstGeom prst="rect">
            <a:avLst/>
          </a:prstGeom>
          <a:noFill/>
        </p:spPr>
        <p:txBody>
          <a:bodyPr wrap="square">
            <a:spAutoFit/>
          </a:bodyPr>
          <a:lstStyle/>
          <a:p>
            <a:pPr algn="just"/>
            <a:r>
              <a:rPr lang="pt-BR" sz="1400" dirty="0">
                <a:latin typeface="Open Sans" panose="020B0606030504020204" pitchFamily="34" charset="0"/>
              </a:rPr>
              <a:t>Centralização das informações do  negócio ou projeto, permitindo sua gestão e monitoramento. Acompanhamento das métricas e informações de forma visual, organizada e simplificada. Automatização de Processo. Pesquisa de Mercado. Análise de Mercado.</a:t>
            </a:r>
            <a:endParaRPr lang="pt-BR" sz="1400" dirty="0"/>
          </a:p>
        </p:txBody>
      </p:sp>
      <p:pic>
        <p:nvPicPr>
          <p:cNvPr id="18" name="Imagem 17">
            <a:extLst>
              <a:ext uri="{FF2B5EF4-FFF2-40B4-BE49-F238E27FC236}">
                <a16:creationId xmlns="" xmlns:a16="http://schemas.microsoft.com/office/drawing/2014/main" id="{9912959B-C203-459A-8F40-EB7B64BCA231}"/>
              </a:ext>
            </a:extLst>
          </p:cNvPr>
          <p:cNvPicPr>
            <a:picLocks noChangeAspect="1"/>
          </p:cNvPicPr>
          <p:nvPr/>
        </p:nvPicPr>
        <p:blipFill rotWithShape="1">
          <a:blip r:embed="rId2"/>
          <a:srcRect r="50000"/>
          <a:stretch/>
        </p:blipFill>
        <p:spPr>
          <a:xfrm>
            <a:off x="1795993" y="174071"/>
            <a:ext cx="5454000" cy="3067875"/>
          </a:xfrm>
          <a:prstGeom prst="rect">
            <a:avLst/>
          </a:prstGeom>
        </p:spPr>
      </p:pic>
      <p:pic>
        <p:nvPicPr>
          <p:cNvPr id="20" name="Imagem 19">
            <a:extLst>
              <a:ext uri="{FF2B5EF4-FFF2-40B4-BE49-F238E27FC236}">
                <a16:creationId xmlns="" xmlns:a16="http://schemas.microsoft.com/office/drawing/2014/main" id="{6244667F-39F9-4264-BE9C-FC04C4943EE7}"/>
              </a:ext>
            </a:extLst>
          </p:cNvPr>
          <p:cNvPicPr>
            <a:picLocks noChangeAspect="1"/>
          </p:cNvPicPr>
          <p:nvPr/>
        </p:nvPicPr>
        <p:blipFill rotWithShape="1">
          <a:blip r:embed="rId3"/>
          <a:srcRect r="50000"/>
          <a:stretch/>
        </p:blipFill>
        <p:spPr>
          <a:xfrm>
            <a:off x="6316275" y="3505536"/>
            <a:ext cx="5637600" cy="3171150"/>
          </a:xfrm>
          <a:prstGeom prst="rect">
            <a:avLst/>
          </a:prstGeom>
        </p:spPr>
      </p:pic>
      <p:pic>
        <p:nvPicPr>
          <p:cNvPr id="3" name="Imagem 2">
            <a:extLst>
              <a:ext uri="{FF2B5EF4-FFF2-40B4-BE49-F238E27FC236}">
                <a16:creationId xmlns="" xmlns:a16="http://schemas.microsoft.com/office/drawing/2014/main" id="{5E12E751-DBFA-D23A-30A6-66163911E712}"/>
              </a:ext>
            </a:extLst>
          </p:cNvPr>
          <p:cNvPicPr>
            <a:picLocks noChangeAspect="1"/>
          </p:cNvPicPr>
          <p:nvPr/>
        </p:nvPicPr>
        <p:blipFill>
          <a:blip r:embed="rId4"/>
          <a:stretch>
            <a:fillRect/>
          </a:stretch>
        </p:blipFill>
        <p:spPr>
          <a:xfrm>
            <a:off x="1795993" y="4205662"/>
            <a:ext cx="4258171" cy="2401760"/>
          </a:xfrm>
          <a:prstGeom prst="rect">
            <a:avLst/>
          </a:prstGeom>
        </p:spPr>
      </p:pic>
    </p:spTree>
    <p:extLst>
      <p:ext uri="{BB962C8B-B14F-4D97-AF65-F5344CB8AC3E}">
        <p14:creationId xmlns:p14="http://schemas.microsoft.com/office/powerpoint/2010/main" val="164360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 xmlns:a16="http://schemas.microsoft.com/office/drawing/2014/main" id="{913E0389-1A94-467B-BEC4-96B826CC30A3}"/>
              </a:ext>
            </a:extLst>
          </p:cNvPr>
          <p:cNvSpPr txBox="1"/>
          <p:nvPr/>
        </p:nvSpPr>
        <p:spPr>
          <a:xfrm>
            <a:off x="1790700" y="4721779"/>
            <a:ext cx="4191000" cy="523220"/>
          </a:xfrm>
          <a:prstGeom prst="rect">
            <a:avLst/>
          </a:prstGeom>
          <a:noFill/>
        </p:spPr>
        <p:txBody>
          <a:bodyPr wrap="square">
            <a:spAutoFit/>
          </a:bodyPr>
          <a:lstStyle/>
          <a:p>
            <a:pPr algn="just"/>
            <a:r>
              <a:rPr lang="pt-BR" sz="1400" dirty="0">
                <a:latin typeface="Open Sans" panose="020B0606030504020204" pitchFamily="34" charset="0"/>
              </a:rPr>
              <a:t>Criação de dashboard para análises e compreensão das informações.</a:t>
            </a:r>
            <a:endParaRPr lang="pt-BR" sz="1400" dirty="0"/>
          </a:p>
        </p:txBody>
      </p:sp>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523220"/>
          </a:xfrm>
          <a:prstGeom prst="rect">
            <a:avLst/>
          </a:prstGeom>
          <a:noFill/>
        </p:spPr>
        <p:txBody>
          <a:bodyPr wrap="square">
            <a:spAutoFit/>
          </a:bodyPr>
          <a:lstStyle/>
          <a:p>
            <a:pPr algn="just"/>
            <a:r>
              <a:rPr lang="pt-BR" sz="1400" dirty="0">
                <a:latin typeface="Open Sans" panose="020B0606030504020204" pitchFamily="34" charset="0"/>
              </a:rPr>
              <a:t>Dashboards e gráficos para gestores comerciais e equipes de marketing.</a:t>
            </a:r>
            <a:endParaRPr lang="pt-BR" sz="1400" dirty="0"/>
          </a:p>
        </p:txBody>
      </p:sp>
      <p:pic>
        <p:nvPicPr>
          <p:cNvPr id="22" name="Imagem 21">
            <a:extLst>
              <a:ext uri="{FF2B5EF4-FFF2-40B4-BE49-F238E27FC236}">
                <a16:creationId xmlns="" xmlns:a16="http://schemas.microsoft.com/office/drawing/2014/main" id="{34C6493A-B864-4943-AE34-15F4AB88BFFF}"/>
              </a:ext>
            </a:extLst>
          </p:cNvPr>
          <p:cNvPicPr>
            <a:picLocks noChangeAspect="1"/>
          </p:cNvPicPr>
          <p:nvPr/>
        </p:nvPicPr>
        <p:blipFill rotWithShape="1">
          <a:blip r:embed="rId2"/>
          <a:srcRect r="50000"/>
          <a:stretch/>
        </p:blipFill>
        <p:spPr>
          <a:xfrm>
            <a:off x="1801426" y="186905"/>
            <a:ext cx="5452800" cy="3067200"/>
          </a:xfrm>
          <a:prstGeom prst="rect">
            <a:avLst/>
          </a:prstGeom>
        </p:spPr>
      </p:pic>
      <p:pic>
        <p:nvPicPr>
          <p:cNvPr id="23" name="Imagem 22">
            <a:extLst>
              <a:ext uri="{FF2B5EF4-FFF2-40B4-BE49-F238E27FC236}">
                <a16:creationId xmlns="" xmlns:a16="http://schemas.microsoft.com/office/drawing/2014/main" id="{77490A28-1C40-4872-AD6E-8C0E982801C1}"/>
              </a:ext>
            </a:extLst>
          </p:cNvPr>
          <p:cNvPicPr>
            <a:picLocks noChangeAspect="1"/>
          </p:cNvPicPr>
          <p:nvPr/>
        </p:nvPicPr>
        <p:blipFill rotWithShape="1">
          <a:blip r:embed="rId3"/>
          <a:srcRect r="50000"/>
          <a:stretch/>
        </p:blipFill>
        <p:spPr>
          <a:xfrm>
            <a:off x="6325000" y="3514836"/>
            <a:ext cx="5638400" cy="3171600"/>
          </a:xfrm>
          <a:prstGeom prst="rect">
            <a:avLst/>
          </a:prstGeom>
        </p:spPr>
      </p:pic>
    </p:spTree>
    <p:extLst>
      <p:ext uri="{BB962C8B-B14F-4D97-AF65-F5344CB8AC3E}">
        <p14:creationId xmlns:p14="http://schemas.microsoft.com/office/powerpoint/2010/main" val="37034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 xmlns:a16="http://schemas.microsoft.com/office/drawing/2014/main" id="{913E0389-1A94-467B-BEC4-96B826CC30A3}"/>
              </a:ext>
            </a:extLst>
          </p:cNvPr>
          <p:cNvSpPr txBox="1"/>
          <p:nvPr/>
        </p:nvSpPr>
        <p:spPr>
          <a:xfrm>
            <a:off x="1790700" y="4721779"/>
            <a:ext cx="4191000" cy="954107"/>
          </a:xfrm>
          <a:prstGeom prst="rect">
            <a:avLst/>
          </a:prstGeom>
          <a:noFill/>
        </p:spPr>
        <p:txBody>
          <a:bodyPr wrap="square">
            <a:spAutoFit/>
          </a:bodyPr>
          <a:lstStyle/>
          <a:p>
            <a:pPr algn="just"/>
            <a:r>
              <a:rPr lang="pt-BR" sz="1400" dirty="0">
                <a:latin typeface="Open Sans" panose="020B0606030504020204" pitchFamily="34" charset="0"/>
              </a:rPr>
              <a:t>Plataforma de análise visual, facilita ao usuário a exploração e o gerenciamento dos dados. Gerando análises de forma rápida e simples e compartilhada com todos os níveis da empresa.</a:t>
            </a:r>
            <a:endParaRPr lang="pt-BR" sz="1400" dirty="0"/>
          </a:p>
        </p:txBody>
      </p:sp>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1169551"/>
          </a:xfrm>
          <a:prstGeom prst="rect">
            <a:avLst/>
          </a:prstGeom>
          <a:noFill/>
        </p:spPr>
        <p:txBody>
          <a:bodyPr wrap="square">
            <a:spAutoFit/>
          </a:bodyPr>
          <a:lstStyle/>
          <a:p>
            <a:pPr algn="just"/>
            <a:r>
              <a:rPr lang="pt-BR" sz="1400" dirty="0">
                <a:latin typeface="Open Sans" panose="020B0606030504020204" pitchFamily="34" charset="0"/>
              </a:rPr>
              <a:t>Em um contexto no qual empresas são data </a:t>
            </a:r>
            <a:r>
              <a:rPr lang="pt-BR" sz="1400" dirty="0" err="1">
                <a:latin typeface="Open Sans" panose="020B0606030504020204" pitchFamily="34" charset="0"/>
              </a:rPr>
              <a:t>driven</a:t>
            </a:r>
            <a:r>
              <a:rPr lang="pt-BR" sz="1400" dirty="0">
                <a:latin typeface="Open Sans" panose="020B0606030504020204" pitchFamily="34" charset="0"/>
              </a:rPr>
              <a:t>, o que faz com que setores e times de trabalho necessitem monitorar dados constantemente, dashboards são essenciais. </a:t>
            </a:r>
            <a:endParaRPr lang="pt-BR" sz="1400" dirty="0"/>
          </a:p>
        </p:txBody>
      </p:sp>
      <p:pic>
        <p:nvPicPr>
          <p:cNvPr id="18" name="Imagem 17">
            <a:extLst>
              <a:ext uri="{FF2B5EF4-FFF2-40B4-BE49-F238E27FC236}">
                <a16:creationId xmlns="" xmlns:a16="http://schemas.microsoft.com/office/drawing/2014/main" id="{F4B53717-6DA0-41CE-A27C-AA5B05801EA9}"/>
              </a:ext>
            </a:extLst>
          </p:cNvPr>
          <p:cNvPicPr>
            <a:picLocks noChangeAspect="1"/>
          </p:cNvPicPr>
          <p:nvPr/>
        </p:nvPicPr>
        <p:blipFill rotWithShape="1">
          <a:blip r:embed="rId2"/>
          <a:srcRect r="50000"/>
          <a:stretch/>
        </p:blipFill>
        <p:spPr>
          <a:xfrm>
            <a:off x="1797192" y="187260"/>
            <a:ext cx="5452800" cy="3067200"/>
          </a:xfrm>
          <a:prstGeom prst="rect">
            <a:avLst/>
          </a:prstGeom>
        </p:spPr>
      </p:pic>
      <p:pic>
        <p:nvPicPr>
          <p:cNvPr id="22" name="Picture 2">
            <a:extLst>
              <a:ext uri="{FF2B5EF4-FFF2-40B4-BE49-F238E27FC236}">
                <a16:creationId xmlns="" xmlns:a16="http://schemas.microsoft.com/office/drawing/2014/main" id="{4982455E-463B-4F02-8798-C9A7346816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672" r="32602" b="12500"/>
          <a:stretch/>
        </p:blipFill>
        <p:spPr bwMode="auto">
          <a:xfrm>
            <a:off x="6335736" y="3511634"/>
            <a:ext cx="5605396" cy="3171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3615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 xmlns:a16="http://schemas.microsoft.com/office/drawing/2014/main" id="{913E0389-1A94-467B-BEC4-96B826CC30A3}"/>
              </a:ext>
            </a:extLst>
          </p:cNvPr>
          <p:cNvSpPr txBox="1"/>
          <p:nvPr/>
        </p:nvSpPr>
        <p:spPr>
          <a:xfrm>
            <a:off x="1790700" y="4721779"/>
            <a:ext cx="4191000" cy="1815882"/>
          </a:xfrm>
          <a:prstGeom prst="rect">
            <a:avLst/>
          </a:prstGeom>
          <a:noFill/>
        </p:spPr>
        <p:txBody>
          <a:bodyPr wrap="square">
            <a:spAutoFit/>
          </a:bodyPr>
          <a:lstStyle/>
          <a:p>
            <a:pPr algn="just"/>
            <a:r>
              <a:rPr lang="pt-BR" sz="1400" dirty="0">
                <a:latin typeface="Open Sans" panose="020B0606030504020204" pitchFamily="34" charset="0"/>
              </a:rPr>
              <a:t>O Tableau </a:t>
            </a:r>
            <a:r>
              <a:rPr lang="pt-BR" sz="1400" dirty="0" err="1">
                <a:latin typeface="Open Sans" panose="020B0606030504020204" pitchFamily="34" charset="0"/>
              </a:rPr>
              <a:t>Prep</a:t>
            </a:r>
            <a:r>
              <a:rPr lang="pt-BR" sz="1400" dirty="0">
                <a:latin typeface="Open Sans" panose="020B0606030504020204" pitchFamily="34" charset="0"/>
              </a:rPr>
              <a:t> muda a forma como a preparação de dados tradicional é realizada em uma organização. Ao oferecer uma maneira visual e direta de combinar, estruturar e limpar os dados, o Tableau </a:t>
            </a:r>
            <a:r>
              <a:rPr lang="pt-BR" sz="1400" dirty="0" err="1">
                <a:latin typeface="Open Sans" panose="020B0606030504020204" pitchFamily="34" charset="0"/>
              </a:rPr>
              <a:t>Prep</a:t>
            </a:r>
            <a:r>
              <a:rPr lang="pt-BR" sz="1400" dirty="0">
                <a:latin typeface="Open Sans" panose="020B0606030504020204" pitchFamily="34" charset="0"/>
              </a:rPr>
              <a:t> ajuda analistas e usuários corporativos a iniciar suas análises com mais rapidez.</a:t>
            </a:r>
          </a:p>
          <a:p>
            <a:pPr algn="just"/>
            <a:endParaRPr lang="pt-BR" sz="1400" dirty="0">
              <a:latin typeface="Open Sans" panose="020B0606030504020204" pitchFamily="34" charset="0"/>
            </a:endParaRPr>
          </a:p>
        </p:txBody>
      </p:sp>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738664"/>
          </a:xfrm>
          <a:prstGeom prst="rect">
            <a:avLst/>
          </a:prstGeom>
          <a:noFill/>
        </p:spPr>
        <p:txBody>
          <a:bodyPr wrap="square">
            <a:spAutoFit/>
          </a:bodyPr>
          <a:lstStyle/>
          <a:p>
            <a:pPr algn="just"/>
            <a:r>
              <a:rPr lang="pt-BR" sz="1400" dirty="0">
                <a:latin typeface="Open Sans" panose="020B0606030504020204" pitchFamily="34" charset="0"/>
              </a:rPr>
              <a:t>Utilização do Tableau </a:t>
            </a:r>
            <a:r>
              <a:rPr lang="pt-BR" sz="1400" dirty="0" err="1">
                <a:latin typeface="Open Sans" panose="020B0606030504020204" pitchFamily="34" charset="0"/>
              </a:rPr>
              <a:t>Prep</a:t>
            </a:r>
            <a:r>
              <a:rPr lang="pt-BR" sz="1400" dirty="0">
                <a:latin typeface="Open Sans" panose="020B0606030504020204" pitchFamily="34" charset="0"/>
              </a:rPr>
              <a:t> </a:t>
            </a:r>
            <a:r>
              <a:rPr lang="pt-BR" sz="1400" dirty="0" err="1">
                <a:latin typeface="Open Sans" panose="020B0606030504020204" pitchFamily="34" charset="0"/>
              </a:rPr>
              <a:t>Builder</a:t>
            </a:r>
            <a:r>
              <a:rPr lang="pt-BR" sz="1400" dirty="0">
                <a:latin typeface="Open Sans" panose="020B0606030504020204" pitchFamily="34" charset="0"/>
              </a:rPr>
              <a:t> para combinar, formatar e limpar dados para análise no Tableau.</a:t>
            </a:r>
            <a:endParaRPr lang="pt-BR" sz="1400" dirty="0"/>
          </a:p>
        </p:txBody>
      </p:sp>
      <p:pic>
        <p:nvPicPr>
          <p:cNvPr id="22" name="Imagem 21">
            <a:extLst>
              <a:ext uri="{FF2B5EF4-FFF2-40B4-BE49-F238E27FC236}">
                <a16:creationId xmlns="" xmlns:a16="http://schemas.microsoft.com/office/drawing/2014/main" id="{705DB872-9756-47C8-B812-6219B42881CE}"/>
              </a:ext>
            </a:extLst>
          </p:cNvPr>
          <p:cNvPicPr>
            <a:picLocks noChangeAspect="1"/>
          </p:cNvPicPr>
          <p:nvPr/>
        </p:nvPicPr>
        <p:blipFill rotWithShape="1">
          <a:blip r:embed="rId2"/>
          <a:srcRect l="50000" b="5278"/>
          <a:stretch/>
        </p:blipFill>
        <p:spPr>
          <a:xfrm>
            <a:off x="6326076" y="3518481"/>
            <a:ext cx="5756623" cy="3067200"/>
          </a:xfrm>
          <a:prstGeom prst="rect">
            <a:avLst/>
          </a:prstGeom>
        </p:spPr>
      </p:pic>
      <p:pic>
        <p:nvPicPr>
          <p:cNvPr id="18" name="Imagem 17">
            <a:extLst>
              <a:ext uri="{FF2B5EF4-FFF2-40B4-BE49-F238E27FC236}">
                <a16:creationId xmlns="" xmlns:a16="http://schemas.microsoft.com/office/drawing/2014/main" id="{4B4FFDC9-F0FB-4719-A441-577CF39C23D7}"/>
              </a:ext>
            </a:extLst>
          </p:cNvPr>
          <p:cNvPicPr>
            <a:picLocks noChangeAspect="1"/>
          </p:cNvPicPr>
          <p:nvPr/>
        </p:nvPicPr>
        <p:blipFill rotWithShape="1">
          <a:blip r:embed="rId3"/>
          <a:srcRect l="50000" b="2778"/>
          <a:stretch/>
        </p:blipFill>
        <p:spPr>
          <a:xfrm>
            <a:off x="1799089" y="172586"/>
            <a:ext cx="5799497" cy="3171600"/>
          </a:xfrm>
          <a:prstGeom prst="rect">
            <a:avLst/>
          </a:prstGeom>
        </p:spPr>
      </p:pic>
    </p:spTree>
    <p:extLst>
      <p:ext uri="{BB962C8B-B14F-4D97-AF65-F5344CB8AC3E}">
        <p14:creationId xmlns:p14="http://schemas.microsoft.com/office/powerpoint/2010/main" val="1737288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 xmlns:a16="http://schemas.microsoft.com/office/drawing/2014/main" id="{913E0389-1A94-467B-BEC4-96B826CC30A3}"/>
              </a:ext>
            </a:extLst>
          </p:cNvPr>
          <p:cNvSpPr txBox="1"/>
          <p:nvPr/>
        </p:nvSpPr>
        <p:spPr>
          <a:xfrm>
            <a:off x="1790700" y="4721779"/>
            <a:ext cx="4191000" cy="2246769"/>
          </a:xfrm>
          <a:prstGeom prst="rect">
            <a:avLst/>
          </a:prstGeom>
          <a:noFill/>
        </p:spPr>
        <p:txBody>
          <a:bodyPr wrap="square">
            <a:spAutoFit/>
          </a:bodyPr>
          <a:lstStyle/>
          <a:p>
            <a:pPr algn="just"/>
            <a:r>
              <a:rPr lang="pt-BR" sz="1400" dirty="0" err="1">
                <a:latin typeface="Open Sans" panose="020B0606030504020204" pitchFamily="34" charset="0"/>
              </a:rPr>
              <a:t>DBeaver</a:t>
            </a:r>
            <a:r>
              <a:rPr lang="pt-BR" sz="1400" dirty="0">
                <a:latin typeface="Open Sans" panose="020B0606030504020204" pitchFamily="34" charset="0"/>
              </a:rPr>
              <a:t> é um aplicativo de software cliente SQL e uma ferramenta de administração de banco de dados. Para bancos de dados relacionais, ele usa a interface de programação de aplicativo JDBC para interagir com os bancos de dados por meio de um driver JDBC.</a:t>
            </a:r>
          </a:p>
          <a:p>
            <a:pPr algn="just"/>
            <a:r>
              <a:rPr lang="pt-BR" sz="1400" dirty="0">
                <a:latin typeface="Open Sans" panose="020B0606030504020204" pitchFamily="34" charset="0"/>
              </a:rPr>
              <a:t>O </a:t>
            </a:r>
            <a:r>
              <a:rPr lang="pt-BR" sz="1400" dirty="0" err="1">
                <a:latin typeface="Open Sans" panose="020B0606030504020204" pitchFamily="34" charset="0"/>
              </a:rPr>
              <a:t>DBeaver</a:t>
            </a:r>
            <a:r>
              <a:rPr lang="pt-BR" sz="1400" dirty="0">
                <a:latin typeface="Open Sans" panose="020B0606030504020204" pitchFamily="34" charset="0"/>
              </a:rPr>
              <a:t> se classifica como o que ele chama de </a:t>
            </a:r>
            <a:r>
              <a:rPr lang="pt-BR" sz="1400" dirty="0" err="1">
                <a:latin typeface="Open Sans" panose="020B0606030504020204" pitchFamily="34" charset="0"/>
              </a:rPr>
              <a:t>Free</a:t>
            </a:r>
            <a:r>
              <a:rPr lang="pt-BR" sz="1400" dirty="0">
                <a:latin typeface="Open Sans" panose="020B0606030504020204" pitchFamily="34" charset="0"/>
              </a:rPr>
              <a:t> Universal </a:t>
            </a:r>
            <a:r>
              <a:rPr lang="pt-BR" sz="1400" dirty="0" err="1">
                <a:latin typeface="Open Sans" panose="020B0606030504020204" pitchFamily="34" charset="0"/>
              </a:rPr>
              <a:t>Database</a:t>
            </a:r>
            <a:r>
              <a:rPr lang="pt-BR" sz="1400" dirty="0">
                <a:latin typeface="Open Sans" panose="020B0606030504020204" pitchFamily="34" charset="0"/>
              </a:rPr>
              <a:t> Tool, ou seja, uma ferramenta universal para banco de dados.</a:t>
            </a:r>
          </a:p>
          <a:p>
            <a:pPr algn="just"/>
            <a:endParaRPr lang="pt-BR" sz="1400" dirty="0">
              <a:latin typeface="Open Sans" panose="020B0606030504020204" pitchFamily="34" charset="0"/>
            </a:endParaRPr>
          </a:p>
        </p:txBody>
      </p:sp>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954107"/>
          </a:xfrm>
          <a:prstGeom prst="rect">
            <a:avLst/>
          </a:prstGeom>
          <a:noFill/>
        </p:spPr>
        <p:txBody>
          <a:bodyPr wrap="square">
            <a:spAutoFit/>
          </a:bodyPr>
          <a:lstStyle/>
          <a:p>
            <a:pPr algn="just"/>
            <a:r>
              <a:rPr lang="pt-BR" sz="1400" dirty="0">
                <a:latin typeface="Open Sans" panose="020B0606030504020204" pitchFamily="34" charset="0"/>
              </a:rPr>
              <a:t>O Tableau </a:t>
            </a:r>
            <a:r>
              <a:rPr lang="pt-BR" sz="1400" dirty="0" err="1">
                <a:latin typeface="Open Sans" panose="020B0606030504020204" pitchFamily="34" charset="0"/>
              </a:rPr>
              <a:t>Prep</a:t>
            </a:r>
            <a:r>
              <a:rPr lang="pt-BR" sz="1400" dirty="0">
                <a:latin typeface="Open Sans" panose="020B0606030504020204" pitchFamily="34" charset="0"/>
              </a:rPr>
              <a:t> </a:t>
            </a:r>
            <a:r>
              <a:rPr lang="pt-BR" sz="1400" dirty="0" err="1">
                <a:latin typeface="Open Sans" panose="020B0606030504020204" pitchFamily="34" charset="0"/>
              </a:rPr>
              <a:t>Builder</a:t>
            </a:r>
            <a:r>
              <a:rPr lang="pt-BR" sz="1400" dirty="0">
                <a:latin typeface="Open Sans" panose="020B0606030504020204" pitchFamily="34" charset="0"/>
              </a:rPr>
              <a:t> é uma ferramenta no pacote de produtos do Tableau, projetada para facilitar e tornar intuitiva a preparação de dados. </a:t>
            </a:r>
            <a:endParaRPr lang="pt-BR" sz="1400" dirty="0"/>
          </a:p>
        </p:txBody>
      </p:sp>
      <p:pic>
        <p:nvPicPr>
          <p:cNvPr id="23" name="Imagem 22">
            <a:extLst>
              <a:ext uri="{FF2B5EF4-FFF2-40B4-BE49-F238E27FC236}">
                <a16:creationId xmlns="" xmlns:a16="http://schemas.microsoft.com/office/drawing/2014/main" id="{6EA18567-A9E2-41C6-8FF9-EFFCC12FC0FB}"/>
              </a:ext>
            </a:extLst>
          </p:cNvPr>
          <p:cNvPicPr>
            <a:picLocks noChangeAspect="1"/>
          </p:cNvPicPr>
          <p:nvPr/>
        </p:nvPicPr>
        <p:blipFill rotWithShape="1">
          <a:blip r:embed="rId2"/>
          <a:srcRect l="50000" b="3333"/>
          <a:stretch/>
        </p:blipFill>
        <p:spPr>
          <a:xfrm>
            <a:off x="1790700" y="180975"/>
            <a:ext cx="5832828" cy="3171600"/>
          </a:xfrm>
          <a:prstGeom prst="rect">
            <a:avLst/>
          </a:prstGeom>
        </p:spPr>
      </p:pic>
      <p:pic>
        <p:nvPicPr>
          <p:cNvPr id="18" name="Imagem 17">
            <a:extLst>
              <a:ext uri="{FF2B5EF4-FFF2-40B4-BE49-F238E27FC236}">
                <a16:creationId xmlns="" xmlns:a16="http://schemas.microsoft.com/office/drawing/2014/main" id="{33074149-4205-46C0-88BA-FCA7BC2C0B63}"/>
              </a:ext>
            </a:extLst>
          </p:cNvPr>
          <p:cNvPicPr>
            <a:picLocks noChangeAspect="1"/>
          </p:cNvPicPr>
          <p:nvPr/>
        </p:nvPicPr>
        <p:blipFill rotWithShape="1">
          <a:blip r:embed="rId3"/>
          <a:srcRect r="50000" b="6388"/>
          <a:stretch/>
        </p:blipFill>
        <p:spPr>
          <a:xfrm>
            <a:off x="6322570" y="3628709"/>
            <a:ext cx="5824950" cy="3067200"/>
          </a:xfrm>
          <a:prstGeom prst="rect">
            <a:avLst/>
          </a:prstGeom>
        </p:spPr>
      </p:pic>
    </p:spTree>
    <p:extLst>
      <p:ext uri="{BB962C8B-B14F-4D97-AF65-F5344CB8AC3E}">
        <p14:creationId xmlns:p14="http://schemas.microsoft.com/office/powerpoint/2010/main" val="478262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 xmlns:a16="http://schemas.microsoft.com/office/drawing/2014/main" id="{4F9D72DB-DFE9-45EA-A0C5-3E7C806F8339}"/>
              </a:ext>
            </a:extLst>
          </p:cNvPr>
          <p:cNvSpPr txBox="1"/>
          <p:nvPr/>
        </p:nvSpPr>
        <p:spPr>
          <a:xfrm>
            <a:off x="7867650" y="900023"/>
            <a:ext cx="3657600" cy="523220"/>
          </a:xfrm>
          <a:prstGeom prst="rect">
            <a:avLst/>
          </a:prstGeom>
          <a:noFill/>
        </p:spPr>
        <p:txBody>
          <a:bodyPr wrap="square">
            <a:spAutoFit/>
          </a:bodyPr>
          <a:lstStyle/>
          <a:p>
            <a:pPr algn="just"/>
            <a:r>
              <a:rPr lang="pt-BR" sz="1400" dirty="0">
                <a:latin typeface="Open Sans" panose="020B0606030504020204" pitchFamily="34" charset="0"/>
              </a:rPr>
              <a:t>Foram desenvolvidos 04 painéis para Jota Basso da parte de Pecuária.</a:t>
            </a:r>
          </a:p>
        </p:txBody>
      </p:sp>
      <p:pic>
        <p:nvPicPr>
          <p:cNvPr id="33" name="Picture 2">
            <a:extLst>
              <a:ext uri="{FF2B5EF4-FFF2-40B4-BE49-F238E27FC236}">
                <a16:creationId xmlns="" xmlns:a16="http://schemas.microsoft.com/office/drawing/2014/main" id="{9A3B0CC2-2512-45D7-B346-FC11DCA6E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34" r="29722" b="6250"/>
          <a:stretch/>
        </p:blipFill>
        <p:spPr bwMode="auto">
          <a:xfrm>
            <a:off x="6721677" y="3609899"/>
            <a:ext cx="4803573" cy="30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
            <a:extLst>
              <a:ext uri="{FF2B5EF4-FFF2-40B4-BE49-F238E27FC236}">
                <a16:creationId xmlns="" xmlns:a16="http://schemas.microsoft.com/office/drawing/2014/main" id="{95331E78-F067-426C-A919-47C2032C9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420" y="180901"/>
            <a:ext cx="5763457" cy="30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2">
            <a:extLst>
              <a:ext uri="{FF2B5EF4-FFF2-40B4-BE49-F238E27FC236}">
                <a16:creationId xmlns="" xmlns:a16="http://schemas.microsoft.com/office/drawing/2014/main" id="{FACC0501-3716-41CC-B58E-8FCE8623788A}"/>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4839" t="22951" r="38247" b="16146"/>
          <a:stretch/>
        </p:blipFill>
        <p:spPr bwMode="auto">
          <a:xfrm>
            <a:off x="2372886" y="4255385"/>
            <a:ext cx="2952328" cy="17762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1079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 xmlns:a16="http://schemas.microsoft.com/office/drawing/2014/main" id="{1DCB2A22-89FF-41B4-90BF-1FB35619BE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90" r="30837" b="8712"/>
          <a:stretch/>
        </p:blipFill>
        <p:spPr bwMode="auto">
          <a:xfrm>
            <a:off x="1804976" y="180901"/>
            <a:ext cx="4874925" cy="30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a:extLst>
              <a:ext uri="{FF2B5EF4-FFF2-40B4-BE49-F238E27FC236}">
                <a16:creationId xmlns="" xmlns:a16="http://schemas.microsoft.com/office/drawing/2014/main" id="{298405DB-0292-43D8-A6E6-270E77D998D3}"/>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5876" t="27459" r="40897" b="14754"/>
          <a:stretch/>
        </p:blipFill>
        <p:spPr bwMode="auto">
          <a:xfrm>
            <a:off x="2171174" y="4319045"/>
            <a:ext cx="2875021" cy="17548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a:extLst>
              <a:ext uri="{FF2B5EF4-FFF2-40B4-BE49-F238E27FC236}">
                <a16:creationId xmlns="" xmlns:a16="http://schemas.microsoft.com/office/drawing/2014/main" id="{32F65C2D-CEFD-4AA7-8579-956686BC6F62}"/>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12787" t="29764" r="41129" b="16137"/>
          <a:stretch/>
        </p:blipFill>
        <p:spPr bwMode="auto">
          <a:xfrm>
            <a:off x="6679901" y="3429000"/>
            <a:ext cx="4647270" cy="3067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a:extLst>
              <a:ext uri="{FF2B5EF4-FFF2-40B4-BE49-F238E27FC236}">
                <a16:creationId xmlns="" xmlns:a16="http://schemas.microsoft.com/office/drawing/2014/main" id="{221CCC1F-3E9C-4FC7-BB16-B9CD93E033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7" t="14344" r="32602" b="6250"/>
          <a:stretch/>
        </p:blipFill>
        <p:spPr bwMode="auto">
          <a:xfrm>
            <a:off x="7888063" y="836101"/>
            <a:ext cx="2620465" cy="175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1939619"/>
      </p:ext>
    </p:extLst>
  </p:cSld>
  <p:clrMapOvr>
    <a:masterClrMapping/>
  </p:clrMapOvr>
</p:sld>
</file>

<file path=ppt/theme/theme1.xml><?xml version="1.0" encoding="utf-8"?>
<a:theme xmlns:a="http://schemas.openxmlformats.org/drawingml/2006/main" name="Cacho">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226</TotalTime>
  <Words>936</Words>
  <Application>Microsoft Office PowerPoint</Application>
  <PresentationFormat>Personalizar</PresentationFormat>
  <Paragraphs>51</Paragraphs>
  <Slides>20</Slides>
  <Notes>0</Notes>
  <HiddenSlides>0</HiddenSlides>
  <MMClips>0</MMClips>
  <ScaleCrop>false</ScaleCrop>
  <HeadingPairs>
    <vt:vector size="4" baseType="variant">
      <vt:variant>
        <vt:lpstr>Tema</vt:lpstr>
      </vt:variant>
      <vt:variant>
        <vt:i4>1</vt:i4>
      </vt:variant>
      <vt:variant>
        <vt:lpstr>Títulos de slides</vt:lpstr>
      </vt:variant>
      <vt:variant>
        <vt:i4>20</vt:i4>
      </vt:variant>
    </vt:vector>
  </HeadingPairs>
  <TitlesOfParts>
    <vt:vector size="21" baseType="lpstr">
      <vt:lpstr>Cacho</vt:lpstr>
      <vt:lpstr>Portifólio de Apresentação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Portifólio de Apresentação</dc:title>
  <dc:creator>Lilian Silva Bravo</dc:creator>
  <cp:lastModifiedBy>Lilian Bravo</cp:lastModifiedBy>
  <cp:revision>37</cp:revision>
  <dcterms:created xsi:type="dcterms:W3CDTF">2022-04-26T23:57:27Z</dcterms:created>
  <dcterms:modified xsi:type="dcterms:W3CDTF">2025-05-06T17:46:15Z</dcterms:modified>
</cp:coreProperties>
</file>